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1" r:id="rId7"/>
    <p:sldId id="272" r:id="rId8"/>
    <p:sldId id="261" r:id="rId9"/>
    <p:sldId id="262" r:id="rId10"/>
    <p:sldId id="263" r:id="rId11"/>
    <p:sldId id="264" r:id="rId12"/>
    <p:sldId id="265" r:id="rId13"/>
    <p:sldId id="266" r:id="rId14"/>
    <p:sldId id="267" r:id="rId15"/>
    <p:sldId id="268"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544" autoAdjust="0"/>
    <p:restoredTop sz="94660"/>
  </p:normalViewPr>
  <p:slideViewPr>
    <p:cSldViewPr>
      <p:cViewPr varScale="1">
        <p:scale>
          <a:sx n="73" d="100"/>
          <a:sy n="73" d="100"/>
        </p:scale>
        <p:origin x="-193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E3FA25E-40B1-45C0-8349-4F01FF070A0C}" type="datetimeFigureOut">
              <a:rPr lang="en-US" smtClean="0"/>
              <a:pPr/>
              <a:t>10/7/2012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299576F-3896-482E-8CDD-FBA1022123F7}"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3FA25E-40B1-45C0-8349-4F01FF070A0C}" type="datetimeFigureOut">
              <a:rPr lang="en-US" smtClean="0"/>
              <a:pPr/>
              <a:t>10/7/2012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99576F-3896-482E-8CDD-FBA1022123F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299576F-3896-482E-8CDD-FBA1022123F7}"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3FA25E-40B1-45C0-8349-4F01FF070A0C}" type="datetimeFigureOut">
              <a:rPr lang="en-US" smtClean="0"/>
              <a:pPr/>
              <a:t>10/7/2012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E3FA25E-40B1-45C0-8349-4F01FF070A0C}" type="datetimeFigureOut">
              <a:rPr lang="en-US" smtClean="0"/>
              <a:pPr/>
              <a:t>10/7/2012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299576F-3896-482E-8CDD-FBA1022123F7}"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CE3FA25E-40B1-45C0-8349-4F01FF070A0C}" type="datetimeFigureOut">
              <a:rPr lang="en-US" smtClean="0"/>
              <a:pPr/>
              <a:t>10/7/2012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299576F-3896-482E-8CDD-FBA1022123F7}"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E3FA25E-40B1-45C0-8349-4F01FF070A0C}" type="datetimeFigureOut">
              <a:rPr lang="en-US" smtClean="0"/>
              <a:pPr/>
              <a:t>10/7/2012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99576F-3896-482E-8CDD-FBA1022123F7}"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E3FA25E-40B1-45C0-8349-4F01FF070A0C}" type="datetimeFigureOut">
              <a:rPr lang="en-US" smtClean="0"/>
              <a:pPr/>
              <a:t>10/7/2012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299576F-3896-482E-8CDD-FBA1022123F7}"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E3FA25E-40B1-45C0-8349-4F01FF070A0C}" type="datetimeFigureOut">
              <a:rPr lang="en-US" smtClean="0"/>
              <a:pPr/>
              <a:t>10/7/2012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299576F-3896-482E-8CDD-FBA1022123F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E3FA25E-40B1-45C0-8349-4F01FF070A0C}" type="datetimeFigureOut">
              <a:rPr lang="en-US" smtClean="0"/>
              <a:pPr/>
              <a:t>10/7/2012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299576F-3896-482E-8CDD-FBA1022123F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299576F-3896-482E-8CDD-FBA1022123F7}"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E3FA25E-40B1-45C0-8349-4F01FF070A0C}" type="datetimeFigureOut">
              <a:rPr lang="en-US" smtClean="0"/>
              <a:pPr/>
              <a:t>10/7/2012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299576F-3896-482E-8CDD-FBA1022123F7}"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E3FA25E-40B1-45C0-8349-4F01FF070A0C}" type="datetimeFigureOut">
              <a:rPr lang="en-US" smtClean="0"/>
              <a:pPr/>
              <a:t>10/7/2012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E3FA25E-40B1-45C0-8349-4F01FF070A0C}" type="datetimeFigureOut">
              <a:rPr lang="en-US" smtClean="0"/>
              <a:pPr/>
              <a:t>10/7/2012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299576F-3896-482E-8CDD-FBA1022123F7}"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Parts 1 &amp; 2</a:t>
            </a:r>
            <a:endParaRPr lang="en-US" dirty="0"/>
          </a:p>
        </p:txBody>
      </p:sp>
      <p:sp>
        <p:nvSpPr>
          <p:cNvPr id="2" name="Title 1"/>
          <p:cNvSpPr>
            <a:spLocks noGrp="1"/>
          </p:cNvSpPr>
          <p:nvPr>
            <p:ph type="ctrTitle"/>
          </p:nvPr>
        </p:nvSpPr>
        <p:spPr/>
        <p:txBody>
          <a:bodyPr/>
          <a:lstStyle/>
          <a:p>
            <a:r>
              <a:rPr lang="en-US" dirty="0" smtClean="0"/>
              <a:t>IB: Language and Literature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4: Literature-critical study</a:t>
            </a:r>
            <a:endParaRPr lang="en-US" dirty="0"/>
          </a:p>
        </p:txBody>
      </p:sp>
      <p:sp>
        <p:nvSpPr>
          <p:cNvPr id="3" name="Content Placeholder 2"/>
          <p:cNvSpPr>
            <a:spLocks noGrp="1"/>
          </p:cNvSpPr>
          <p:nvPr>
            <p:ph sz="quarter" idx="1"/>
          </p:nvPr>
        </p:nvSpPr>
        <p:spPr/>
        <p:txBody>
          <a:bodyPr/>
          <a:lstStyle/>
          <a:p>
            <a:r>
              <a:rPr lang="en-US" i="1" dirty="0" smtClean="0">
                <a:latin typeface="Bodoni MT" pitchFamily="18" charset="0"/>
              </a:rPr>
              <a:t>“Close reading is considered to be a core skill in the understanding and interpretation of literature. By looking closely at the detail of literary texts, students develop awareness of their rich complexities and the intricacies of their construction.” (pg. 21, IB guide) </a:t>
            </a:r>
            <a:endParaRPr lang="en-US" i="1" dirty="0">
              <a:latin typeface="Bodoni MT"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 for Part 4</a:t>
            </a:r>
            <a:endParaRPr lang="en-US" dirty="0"/>
          </a:p>
        </p:txBody>
      </p:sp>
      <p:sp>
        <p:nvSpPr>
          <p:cNvPr id="3" name="Content Placeholder 2"/>
          <p:cNvSpPr>
            <a:spLocks noGrp="1"/>
          </p:cNvSpPr>
          <p:nvPr>
            <p:ph sz="quarter" idx="1"/>
          </p:nvPr>
        </p:nvSpPr>
        <p:spPr/>
        <p:txBody>
          <a:bodyPr/>
          <a:lstStyle/>
          <a:p>
            <a:r>
              <a:rPr lang="en-US" dirty="0" smtClean="0">
                <a:latin typeface="Bodoni MT" pitchFamily="18" charset="0"/>
              </a:rPr>
              <a:t>Explore literary works in detail. </a:t>
            </a:r>
          </a:p>
          <a:p>
            <a:endParaRPr lang="en-US" dirty="0" smtClean="0">
              <a:latin typeface="Bodoni MT" pitchFamily="18" charset="0"/>
            </a:endParaRPr>
          </a:p>
          <a:p>
            <a:endParaRPr lang="en-US" dirty="0" smtClean="0">
              <a:latin typeface="Bodoni MT" pitchFamily="18" charset="0"/>
            </a:endParaRPr>
          </a:p>
          <a:p>
            <a:r>
              <a:rPr lang="en-US" dirty="0" smtClean="0">
                <a:latin typeface="Bodoni MT" pitchFamily="18" charset="0"/>
              </a:rPr>
              <a:t>Analyze elements such as theme and the ethical stance or moral values of literary texts. </a:t>
            </a:r>
          </a:p>
          <a:p>
            <a:endParaRPr lang="en-US" dirty="0" smtClean="0">
              <a:latin typeface="Bodoni MT" pitchFamily="18" charset="0"/>
            </a:endParaRPr>
          </a:p>
          <a:p>
            <a:endParaRPr lang="en-US" dirty="0" smtClean="0">
              <a:latin typeface="Bodoni MT" pitchFamily="18" charset="0"/>
            </a:endParaRPr>
          </a:p>
          <a:p>
            <a:r>
              <a:rPr lang="en-US" dirty="0" smtClean="0">
                <a:latin typeface="Bodoni MT" pitchFamily="18" charset="0"/>
              </a:rPr>
              <a:t>Understand and make appropriate use of literary terms. </a:t>
            </a:r>
            <a:endParaRPr lang="en-US" dirty="0">
              <a:latin typeface="Bodoni MT"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and Standard Level Assessments</a:t>
            </a:r>
            <a:endParaRPr lang="en-US" dirty="0"/>
          </a:p>
        </p:txBody>
      </p:sp>
      <p:sp>
        <p:nvSpPr>
          <p:cNvPr id="3" name="Content Placeholder 2"/>
          <p:cNvSpPr>
            <a:spLocks noGrp="1"/>
          </p:cNvSpPr>
          <p:nvPr>
            <p:ph sz="quarter" idx="1"/>
          </p:nvPr>
        </p:nvSpPr>
        <p:spPr/>
        <p:txBody>
          <a:bodyPr/>
          <a:lstStyle/>
          <a:p>
            <a:r>
              <a:rPr lang="en-US" dirty="0" smtClean="0"/>
              <a:t>There are two types of assessment identified by the IB:</a:t>
            </a:r>
          </a:p>
          <a:p>
            <a:pPr lvl="1"/>
            <a:r>
              <a:rPr lang="en-US" dirty="0" smtClean="0">
                <a:latin typeface="Bodoni MT" pitchFamily="18" charset="0"/>
              </a:rPr>
              <a:t>1. Formative assessment informs both teaching and learning. It is considered with providing accurate and helpful feedback to students and teachers on the kind of learning taking place and the nature of students’ strengths and weaknesses in order to help develop students’ understanding and capabilities. Formative assessment can also help to improve teaching quality, as it can provide information to monitor progress towards meeting the course aims and objectives. </a:t>
            </a:r>
          </a:p>
          <a:p>
            <a:pPr lvl="1"/>
            <a:r>
              <a:rPr lang="en-US" dirty="0" smtClean="0">
                <a:latin typeface="Bodoni MT" pitchFamily="18" charset="0"/>
              </a:rPr>
              <a:t>2. Summative assessment gives an overview of previous learning and is concerned with measuring student achievement. </a:t>
            </a:r>
            <a:endParaRPr lang="en-US" dirty="0">
              <a:latin typeface="Bodoni MT"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Assessments</a:t>
            </a:r>
            <a:endParaRPr lang="en-US" dirty="0"/>
          </a:p>
        </p:txBody>
      </p:sp>
      <p:sp>
        <p:nvSpPr>
          <p:cNvPr id="3" name="Content Placeholder 2"/>
          <p:cNvSpPr>
            <a:spLocks noGrp="1"/>
          </p:cNvSpPr>
          <p:nvPr>
            <p:ph sz="quarter" idx="1"/>
          </p:nvPr>
        </p:nvSpPr>
        <p:spPr/>
        <p:txBody>
          <a:bodyPr/>
          <a:lstStyle/>
          <a:p>
            <a:endParaRPr lang="en-US" dirty="0" smtClean="0">
              <a:latin typeface="Bodoni MT" pitchFamily="18" charset="0"/>
            </a:endParaRPr>
          </a:p>
          <a:p>
            <a:r>
              <a:rPr lang="en-US" dirty="0" smtClean="0">
                <a:latin typeface="Bodoni MT" pitchFamily="18" charset="0"/>
              </a:rPr>
              <a:t>External Assessments</a:t>
            </a:r>
          </a:p>
          <a:p>
            <a:pPr lvl="1"/>
            <a:r>
              <a:rPr lang="en-US" dirty="0" smtClean="0">
                <a:latin typeface="Bodoni MT" pitchFamily="18" charset="0"/>
              </a:rPr>
              <a:t>These are externally assessed by the IB program</a:t>
            </a:r>
          </a:p>
          <a:p>
            <a:endParaRPr lang="en-US" dirty="0" smtClean="0">
              <a:latin typeface="Bodoni MT" pitchFamily="18" charset="0"/>
            </a:endParaRPr>
          </a:p>
          <a:p>
            <a:endParaRPr lang="en-US" dirty="0" smtClean="0">
              <a:latin typeface="Bodoni MT" pitchFamily="18" charset="0"/>
            </a:endParaRPr>
          </a:p>
          <a:p>
            <a:endParaRPr lang="en-US" dirty="0" smtClean="0">
              <a:latin typeface="Bodoni MT" pitchFamily="18" charset="0"/>
            </a:endParaRPr>
          </a:p>
          <a:p>
            <a:r>
              <a:rPr lang="en-US" dirty="0" smtClean="0">
                <a:latin typeface="Bodoni MT" pitchFamily="18" charset="0"/>
              </a:rPr>
              <a:t>Internal Assessments</a:t>
            </a:r>
          </a:p>
          <a:p>
            <a:pPr lvl="1"/>
            <a:r>
              <a:rPr lang="en-US" dirty="0" smtClean="0">
                <a:latin typeface="Bodoni MT" pitchFamily="18" charset="0"/>
              </a:rPr>
              <a:t>These are internally assessed by the teacher and are externally moderated by the IB at the end of the course. </a:t>
            </a:r>
            <a:endParaRPr lang="en-US" dirty="0">
              <a:latin typeface="Bodoni MT"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Level Assessments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External: 70% </a:t>
            </a:r>
          </a:p>
          <a:p>
            <a:pPr lvl="1"/>
            <a:r>
              <a:rPr lang="en-US" dirty="0" smtClean="0"/>
              <a:t>Paper 1: Textual Analysis (1 hour 30 </a:t>
            </a:r>
            <a:r>
              <a:rPr lang="en-US" dirty="0" err="1" smtClean="0"/>
              <a:t>mins</a:t>
            </a:r>
            <a:r>
              <a:rPr lang="en-US" dirty="0" smtClean="0"/>
              <a:t>) 25%</a:t>
            </a:r>
          </a:p>
          <a:p>
            <a:pPr lvl="2"/>
            <a:r>
              <a:rPr lang="en-US" dirty="0" smtClean="0"/>
              <a:t>This paper consists of two unseen texts</a:t>
            </a:r>
          </a:p>
          <a:p>
            <a:pPr lvl="2"/>
            <a:r>
              <a:rPr lang="en-US" dirty="0" smtClean="0"/>
              <a:t>Students write an analysis of one of these texts. </a:t>
            </a:r>
          </a:p>
          <a:p>
            <a:pPr lvl="1"/>
            <a:r>
              <a:rPr lang="en-US" dirty="0" smtClean="0"/>
              <a:t>Paper 2: Essay (1 hour 30 </a:t>
            </a:r>
            <a:r>
              <a:rPr lang="en-US" dirty="0" err="1" smtClean="0"/>
              <a:t>mins</a:t>
            </a:r>
            <a:r>
              <a:rPr lang="en-US" dirty="0" smtClean="0"/>
              <a:t>) 25%</a:t>
            </a:r>
          </a:p>
          <a:p>
            <a:pPr lvl="2"/>
            <a:r>
              <a:rPr lang="en-US" dirty="0" smtClean="0"/>
              <a:t>In response to one of six questions students write an essay based on both the literary texts studied in part 3. The questions are the same at HL but the assessment criteria are different. </a:t>
            </a:r>
          </a:p>
          <a:p>
            <a:pPr lvl="1"/>
            <a:r>
              <a:rPr lang="en-US" dirty="0" smtClean="0"/>
              <a:t>Written Task 20%</a:t>
            </a:r>
          </a:p>
          <a:p>
            <a:pPr lvl="2"/>
            <a:r>
              <a:rPr lang="en-US" dirty="0" smtClean="0"/>
              <a:t>Students produce at least three written tasks based on material studied in the course. </a:t>
            </a:r>
          </a:p>
          <a:p>
            <a:pPr lvl="2"/>
            <a:r>
              <a:rPr lang="en-US" dirty="0" smtClean="0"/>
              <a:t>Students submit one written task for external assessment. </a:t>
            </a:r>
          </a:p>
          <a:p>
            <a:pPr lvl="2"/>
            <a:r>
              <a:rPr lang="en-US" dirty="0" smtClean="0"/>
              <a:t>This task must be 800-1000 words in length plus a rationale of 200-300 words. </a:t>
            </a:r>
          </a:p>
          <a:p>
            <a:pPr lvl="2"/>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Level Assessments</a:t>
            </a:r>
            <a:endParaRPr lang="en-US" dirty="0"/>
          </a:p>
        </p:txBody>
      </p:sp>
      <p:sp>
        <p:nvSpPr>
          <p:cNvPr id="3" name="Content Placeholder 2"/>
          <p:cNvSpPr>
            <a:spLocks noGrp="1"/>
          </p:cNvSpPr>
          <p:nvPr>
            <p:ph sz="quarter" idx="1"/>
          </p:nvPr>
        </p:nvSpPr>
        <p:spPr/>
        <p:txBody>
          <a:bodyPr/>
          <a:lstStyle/>
          <a:p>
            <a:r>
              <a:rPr lang="en-US" dirty="0" smtClean="0"/>
              <a:t>Internal: 30%</a:t>
            </a:r>
          </a:p>
          <a:p>
            <a:pPr lvl="1"/>
            <a:r>
              <a:rPr lang="en-US" dirty="0" smtClean="0"/>
              <a:t>Individual oral commentary: 15%</a:t>
            </a:r>
          </a:p>
          <a:p>
            <a:pPr lvl="2"/>
            <a:r>
              <a:rPr lang="en-US" dirty="0" smtClean="0"/>
              <a:t>Students comment on an extract from a literary text studied in part 4 of the course. </a:t>
            </a:r>
          </a:p>
          <a:p>
            <a:pPr lvl="2"/>
            <a:r>
              <a:rPr lang="en-US" dirty="0" smtClean="0"/>
              <a:t>Students are given two guiding questions. </a:t>
            </a:r>
          </a:p>
          <a:p>
            <a:pPr lvl="1"/>
            <a:r>
              <a:rPr lang="en-US" dirty="0" smtClean="0"/>
              <a:t>Further oral activity: 15%</a:t>
            </a:r>
          </a:p>
          <a:p>
            <a:pPr lvl="2"/>
            <a:r>
              <a:rPr lang="en-US" dirty="0" smtClean="0"/>
              <a:t>Students complete at least two further oral activities, one based on part 1 and one based on part 2 of the course. </a:t>
            </a:r>
          </a:p>
          <a:p>
            <a:pPr lvl="2"/>
            <a:r>
              <a:rPr lang="en-US" dirty="0" smtClean="0"/>
              <a:t>The mark of one further oral activity is submitted for final assessment.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Higher Level Assessments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External: 70% </a:t>
            </a:r>
          </a:p>
          <a:p>
            <a:pPr lvl="1"/>
            <a:r>
              <a:rPr lang="en-US" dirty="0" smtClean="0"/>
              <a:t>Paper 1: Comparative Textual Analysis (2 hours) 25%</a:t>
            </a:r>
          </a:p>
          <a:p>
            <a:pPr lvl="2"/>
            <a:r>
              <a:rPr lang="en-US" dirty="0" smtClean="0"/>
              <a:t>This paper consists of two pairs of unseen texts.</a:t>
            </a:r>
          </a:p>
          <a:p>
            <a:pPr lvl="2"/>
            <a:r>
              <a:rPr lang="en-US" dirty="0" smtClean="0"/>
              <a:t>Students write a comparative analysis of one pair of texts. </a:t>
            </a:r>
          </a:p>
          <a:p>
            <a:pPr lvl="1"/>
            <a:r>
              <a:rPr lang="en-US" dirty="0" smtClean="0"/>
              <a:t>Paper 2: Essay (2 hours) 25%</a:t>
            </a:r>
          </a:p>
          <a:p>
            <a:pPr lvl="2"/>
            <a:r>
              <a:rPr lang="en-US" dirty="0" smtClean="0"/>
              <a:t>In response to one of six questions students write an essay based on at least two of the literary texts studied in part 3. The questions are the same at SL but the assessment criteria are different. </a:t>
            </a:r>
          </a:p>
          <a:p>
            <a:pPr lvl="1"/>
            <a:r>
              <a:rPr lang="en-US" dirty="0" smtClean="0"/>
              <a:t>Written Task 20%</a:t>
            </a:r>
          </a:p>
          <a:p>
            <a:pPr lvl="2"/>
            <a:r>
              <a:rPr lang="en-US" dirty="0" smtClean="0"/>
              <a:t>Students produce at least four written tasks based on material studied in the course. </a:t>
            </a:r>
          </a:p>
          <a:p>
            <a:pPr lvl="2"/>
            <a:r>
              <a:rPr lang="en-US" dirty="0" smtClean="0"/>
              <a:t>Students submit two of these written tasks for external assessment. </a:t>
            </a:r>
          </a:p>
          <a:p>
            <a:pPr lvl="2"/>
            <a:r>
              <a:rPr lang="en-US" dirty="0" smtClean="0"/>
              <a:t>One of the tasks submitted must be a critical response to one of the prescribed questions for the HL additional study. </a:t>
            </a:r>
          </a:p>
          <a:p>
            <a:pPr lvl="2"/>
            <a:r>
              <a:rPr lang="en-US" dirty="0" smtClean="0"/>
              <a:t>Each task must be 800-1000 words in length plus a rational of 200-300 words.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Level Assessments</a:t>
            </a:r>
            <a:endParaRPr lang="en-US" dirty="0"/>
          </a:p>
        </p:txBody>
      </p:sp>
      <p:sp>
        <p:nvSpPr>
          <p:cNvPr id="3" name="Content Placeholder 2"/>
          <p:cNvSpPr>
            <a:spLocks noGrp="1"/>
          </p:cNvSpPr>
          <p:nvPr>
            <p:ph sz="quarter" idx="1"/>
          </p:nvPr>
        </p:nvSpPr>
        <p:spPr/>
        <p:txBody>
          <a:bodyPr/>
          <a:lstStyle/>
          <a:p>
            <a:r>
              <a:rPr lang="en-US" dirty="0" smtClean="0"/>
              <a:t>Internal: 30%</a:t>
            </a:r>
          </a:p>
          <a:p>
            <a:pPr lvl="1"/>
            <a:r>
              <a:rPr lang="en-US" dirty="0" smtClean="0"/>
              <a:t>Individual oral commentary: 15%</a:t>
            </a:r>
          </a:p>
          <a:p>
            <a:pPr lvl="2"/>
            <a:r>
              <a:rPr lang="en-US" dirty="0" smtClean="0"/>
              <a:t>Students comment on an extract from a literary text studied in part 4 of the course. </a:t>
            </a:r>
          </a:p>
          <a:p>
            <a:pPr lvl="2"/>
            <a:r>
              <a:rPr lang="en-US" dirty="0" smtClean="0"/>
              <a:t>Students are given two guiding questions. </a:t>
            </a:r>
          </a:p>
          <a:p>
            <a:pPr lvl="1"/>
            <a:r>
              <a:rPr lang="en-US" dirty="0" smtClean="0"/>
              <a:t>Further oral activity: 15%</a:t>
            </a:r>
          </a:p>
          <a:p>
            <a:pPr lvl="2"/>
            <a:r>
              <a:rPr lang="en-US" dirty="0" smtClean="0"/>
              <a:t>Students complete at least two further oral activities, one based on part 1 and one based on part 2 of the course. </a:t>
            </a:r>
          </a:p>
          <a:p>
            <a:pPr lvl="2"/>
            <a:r>
              <a:rPr lang="en-US" dirty="0" smtClean="0"/>
              <a:t>The mark of one further oral activity is submitted for final assessment.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 Language in a cultural context</a:t>
            </a:r>
            <a:endParaRPr lang="en-US" dirty="0"/>
          </a:p>
        </p:txBody>
      </p:sp>
      <p:sp>
        <p:nvSpPr>
          <p:cNvPr id="3" name="Content Placeholder 2"/>
          <p:cNvSpPr>
            <a:spLocks noGrp="1"/>
          </p:cNvSpPr>
          <p:nvPr>
            <p:ph sz="quarter" idx="1"/>
          </p:nvPr>
        </p:nvSpPr>
        <p:spPr/>
        <p:txBody>
          <a:bodyPr>
            <a:normAutofit lnSpcReduction="10000"/>
          </a:bodyPr>
          <a:lstStyle/>
          <a:p>
            <a:r>
              <a:rPr lang="en-US" i="1" dirty="0" smtClean="0">
                <a:latin typeface="Bodoni MT" pitchFamily="18" charset="0"/>
              </a:rPr>
              <a:t>“In this part of the course students are given the opportunity to explore how language develops in specific cultural contexts, how it impacts the world, and how language shapes both individual and group identity.” </a:t>
            </a:r>
            <a:r>
              <a:rPr lang="en-US" dirty="0" smtClean="0">
                <a:latin typeface="Bodoni MT" pitchFamily="18" charset="0"/>
              </a:rPr>
              <a:t>(pg. 18, IB guide) </a:t>
            </a:r>
          </a:p>
          <a:p>
            <a:endParaRPr lang="en-US" dirty="0" smtClean="0">
              <a:latin typeface="Bodoni MT" pitchFamily="18" charset="0"/>
            </a:endParaRPr>
          </a:p>
          <a:p>
            <a:r>
              <a:rPr lang="en-US" dirty="0" smtClean="0">
                <a:latin typeface="Bodoni MT" pitchFamily="18" charset="0"/>
              </a:rPr>
              <a:t>We are going to be paying particular attention to:</a:t>
            </a:r>
          </a:p>
          <a:p>
            <a:pPr lvl="1"/>
            <a:endParaRPr lang="en-US" dirty="0" smtClean="0">
              <a:latin typeface="Bodoni MT" pitchFamily="18" charset="0"/>
            </a:endParaRPr>
          </a:p>
          <a:p>
            <a:pPr lvl="1"/>
            <a:r>
              <a:rPr lang="en-US" dirty="0" smtClean="0">
                <a:latin typeface="Bodoni MT" pitchFamily="18" charset="0"/>
              </a:rPr>
              <a:t>The role of language in relation to the many areas involved in the construction of meaning and understanding of particular issues in the world. </a:t>
            </a:r>
            <a:endParaRPr lang="en-US" dirty="0">
              <a:latin typeface="Bodoni M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 for Part 1</a:t>
            </a:r>
            <a:endParaRPr lang="en-US" dirty="0"/>
          </a:p>
        </p:txBody>
      </p:sp>
      <p:sp>
        <p:nvSpPr>
          <p:cNvPr id="3" name="Content Placeholder 2"/>
          <p:cNvSpPr>
            <a:spLocks noGrp="1"/>
          </p:cNvSpPr>
          <p:nvPr>
            <p:ph sz="quarter" idx="1"/>
          </p:nvPr>
        </p:nvSpPr>
        <p:spPr/>
        <p:txBody>
          <a:bodyPr/>
          <a:lstStyle/>
          <a:p>
            <a:pPr>
              <a:buNone/>
            </a:pPr>
            <a:r>
              <a:rPr lang="en-US" dirty="0" smtClean="0">
                <a:latin typeface="Bodoni MT" pitchFamily="18" charset="0"/>
              </a:rPr>
              <a:t>Students will be able to…</a:t>
            </a:r>
          </a:p>
          <a:p>
            <a:pPr>
              <a:buNone/>
            </a:pPr>
            <a:endParaRPr lang="en-US" dirty="0" smtClean="0">
              <a:latin typeface="Bodoni MT" pitchFamily="18" charset="0"/>
            </a:endParaRPr>
          </a:p>
          <a:p>
            <a:r>
              <a:rPr lang="en-US" dirty="0" smtClean="0">
                <a:latin typeface="Bodoni MT" pitchFamily="18" charset="0"/>
              </a:rPr>
              <a:t>Analyze how audience and purpose affect the structure and content of texts. </a:t>
            </a:r>
          </a:p>
          <a:p>
            <a:endParaRPr lang="en-US" dirty="0" smtClean="0">
              <a:latin typeface="Bodoni MT" pitchFamily="18" charset="0"/>
            </a:endParaRPr>
          </a:p>
          <a:p>
            <a:r>
              <a:rPr lang="en-US" dirty="0" smtClean="0">
                <a:latin typeface="Bodoni MT" pitchFamily="18" charset="0"/>
              </a:rPr>
              <a:t>Analyze the impact of language changes. </a:t>
            </a:r>
          </a:p>
          <a:p>
            <a:endParaRPr lang="en-US" dirty="0" smtClean="0">
              <a:latin typeface="Bodoni MT" pitchFamily="18" charset="0"/>
            </a:endParaRPr>
          </a:p>
          <a:p>
            <a:r>
              <a:rPr lang="en-US" dirty="0" smtClean="0">
                <a:latin typeface="Bodoni MT" pitchFamily="18" charset="0"/>
              </a:rPr>
              <a:t>Demonstrate an awareness of how language and meaning are shaped by culture and context. </a:t>
            </a:r>
            <a:endParaRPr lang="en-US" dirty="0">
              <a:latin typeface="Bodoni MT"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2: Language and mass communication</a:t>
            </a:r>
            <a:endParaRPr lang="en-US" dirty="0"/>
          </a:p>
        </p:txBody>
      </p:sp>
      <p:sp>
        <p:nvSpPr>
          <p:cNvPr id="3" name="Content Placeholder 2"/>
          <p:cNvSpPr>
            <a:spLocks noGrp="1"/>
          </p:cNvSpPr>
          <p:nvPr>
            <p:ph sz="quarter" idx="1"/>
          </p:nvPr>
        </p:nvSpPr>
        <p:spPr/>
        <p:txBody>
          <a:bodyPr/>
          <a:lstStyle/>
          <a:p>
            <a:r>
              <a:rPr lang="en-US" i="1" dirty="0" smtClean="0">
                <a:latin typeface="Bodoni MT" pitchFamily="18" charset="0"/>
              </a:rPr>
              <a:t>“ In part 2 students consider the way language is used in the media. Mass media include newspapers, magazines, the internet (social networking), mobile telephone, radio and film. This section also addresses the issue of how the production and reception of texts is influenced by the medium through which they are delivered.” </a:t>
            </a:r>
            <a:r>
              <a:rPr lang="en-US" dirty="0" smtClean="0">
                <a:latin typeface="Bodoni MT" pitchFamily="18" charset="0"/>
              </a:rPr>
              <a:t>(Pg. 19, IB guide)</a:t>
            </a:r>
          </a:p>
          <a:p>
            <a:endParaRPr lang="en-US" i="1" dirty="0" smtClean="0">
              <a:latin typeface="Bodoni MT"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 for Part 2</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latin typeface="Bodoni MT" pitchFamily="18" charset="0"/>
              </a:rPr>
              <a:t>Students will be able to…</a:t>
            </a:r>
          </a:p>
          <a:p>
            <a:endParaRPr lang="en-US" dirty="0" smtClean="0">
              <a:latin typeface="Bodoni MT" pitchFamily="18" charset="0"/>
            </a:endParaRPr>
          </a:p>
          <a:p>
            <a:r>
              <a:rPr lang="en-US" dirty="0" smtClean="0">
                <a:latin typeface="Bodoni MT" pitchFamily="18" charset="0"/>
              </a:rPr>
              <a:t>Examine different forms of communication within the media. </a:t>
            </a:r>
          </a:p>
          <a:p>
            <a:endParaRPr lang="en-US" dirty="0" smtClean="0">
              <a:latin typeface="Bodoni MT" pitchFamily="18" charset="0"/>
            </a:endParaRPr>
          </a:p>
          <a:p>
            <a:r>
              <a:rPr lang="en-US" dirty="0" smtClean="0">
                <a:latin typeface="Bodoni MT" pitchFamily="18" charset="0"/>
              </a:rPr>
              <a:t>Show an awareness of the potential for educational, political or ideological influence of the media. </a:t>
            </a:r>
          </a:p>
          <a:p>
            <a:endParaRPr lang="en-US" dirty="0" smtClean="0">
              <a:latin typeface="Bodoni MT" pitchFamily="18" charset="0"/>
            </a:endParaRPr>
          </a:p>
          <a:p>
            <a:r>
              <a:rPr lang="en-US" dirty="0" smtClean="0">
                <a:latin typeface="Bodoni MT" pitchFamily="18" charset="0"/>
              </a:rPr>
              <a:t>Show the way mass media use language and image to inform, persuade or entertain. </a:t>
            </a:r>
            <a:endParaRPr lang="en-US" dirty="0">
              <a:latin typeface="Bodoni MT"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a:t>
            </a:r>
            <a:r>
              <a:rPr lang="en-US" dirty="0" err="1" smtClean="0"/>
              <a:t>Ganga</a:t>
            </a:r>
            <a:r>
              <a:rPr lang="en-US" dirty="0" smtClean="0"/>
              <a:t> or Gayle (Sports article)</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dirty="0" smtClean="0"/>
              <a:t>1. What are the main points of the article?</a:t>
            </a:r>
          </a:p>
          <a:p>
            <a:pPr>
              <a:buNone/>
            </a:pPr>
            <a:r>
              <a:rPr lang="en-US" dirty="0" smtClean="0"/>
              <a:t>2. Are there ideas or concepts that are difficult for you to understand?</a:t>
            </a:r>
          </a:p>
          <a:p>
            <a:pPr>
              <a:buNone/>
            </a:pPr>
            <a:r>
              <a:rPr lang="en-US" dirty="0" smtClean="0"/>
              <a:t>3. Do you know the sport being played? The particular sporting terms?</a:t>
            </a:r>
          </a:p>
          <a:p>
            <a:pPr>
              <a:buNone/>
            </a:pPr>
            <a:r>
              <a:rPr lang="en-US" dirty="0" smtClean="0"/>
              <a:t>4. Regardless of the sport or your knowledge of it, do you understand the main concern?</a:t>
            </a:r>
          </a:p>
          <a:p>
            <a:pPr>
              <a:buNone/>
            </a:pPr>
            <a:r>
              <a:rPr lang="en-US" dirty="0" smtClean="0"/>
              <a:t>5. For whom is this article written?</a:t>
            </a:r>
          </a:p>
          <a:p>
            <a:pPr>
              <a:buNone/>
            </a:pPr>
            <a:r>
              <a:rPr lang="en-US" dirty="0" smtClean="0"/>
              <a:t>6. Are there nuances that this particular audience would understand that you wouldn’t?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pPr>
              <a:buNone/>
            </a:pPr>
            <a:r>
              <a:rPr lang="en-US" dirty="0" smtClean="0"/>
              <a:t>7. Are there particular words or terms you don’t understand? How could some of these have significance to the intended Audience?</a:t>
            </a:r>
          </a:p>
          <a:p>
            <a:pPr>
              <a:buNone/>
            </a:pPr>
            <a:r>
              <a:rPr lang="en-US" dirty="0" smtClean="0"/>
              <a:t>8. Do you think this is an important issue? Is this issue importance to the audience? Why?</a:t>
            </a:r>
          </a:p>
          <a:p>
            <a:pPr>
              <a:buNone/>
            </a:pPr>
            <a:r>
              <a:rPr lang="en-US" dirty="0" smtClean="0"/>
              <a:t>9. Did individual words or terms make it difficult for you to understand this article? What were these words? Were they all related to cricket?</a:t>
            </a:r>
          </a:p>
          <a:p>
            <a:pPr>
              <a:buNone/>
            </a:pPr>
            <a:r>
              <a:rPr lang="en-US" dirty="0" smtClean="0"/>
              <a:t>10. Were there references in the article that you didn’t understand? Were they related to cricked? A particular nation? A team? Particular people?</a:t>
            </a:r>
          </a:p>
          <a:p>
            <a:pPr>
              <a:buNone/>
            </a:pPr>
            <a:r>
              <a:rPr lang="en-US" dirty="0" smtClean="0"/>
              <a:t>11. Now consider what aspects of your own background and language use may have made this article either relevant and interesting or perhaps confusing and foreign: nationality, personal interests or hobbies, race, gender, class etc…</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3: Literature -Texts and Contexts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i="1" dirty="0" smtClean="0"/>
              <a:t>“Meaning in a text is shaped by culture and by the contexts of the circumstances of its production. It is also shaped by what the reader brings to it. Literary texts are not created in a vacuum but are influenced by social context, cultural heritage and historical change. Through the close reading of literary texts, students are able to consider the relationship between literature and issues at large, such as gender, power and identity. Students should be encouraged to consider how texts build upon and transform the inherited literary and cultural traditions. The compulsory study of translated texts encourages students to reflect on their own cultural assumptions through an examination of work produced in other languages and cultures.” </a:t>
            </a:r>
            <a:r>
              <a:rPr lang="en-US" dirty="0" smtClean="0"/>
              <a:t>(pg. 21, IB guide)</a:t>
            </a:r>
            <a:endParaRPr lang="en-US"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 for Part 3</a:t>
            </a:r>
            <a:endParaRPr lang="en-US" dirty="0"/>
          </a:p>
        </p:txBody>
      </p:sp>
      <p:sp>
        <p:nvSpPr>
          <p:cNvPr id="3" name="Content Placeholder 2"/>
          <p:cNvSpPr>
            <a:spLocks noGrp="1"/>
          </p:cNvSpPr>
          <p:nvPr>
            <p:ph sz="quarter" idx="1"/>
          </p:nvPr>
        </p:nvSpPr>
        <p:spPr/>
        <p:txBody>
          <a:bodyPr/>
          <a:lstStyle/>
          <a:p>
            <a:r>
              <a:rPr lang="en-US" dirty="0" smtClean="0">
                <a:latin typeface="Bodoni MT" pitchFamily="18" charset="0"/>
              </a:rPr>
              <a:t>Consider the changing historical, cultural and social contexts in which particular texts are written and received. </a:t>
            </a:r>
          </a:p>
          <a:p>
            <a:endParaRPr lang="en-US" dirty="0" smtClean="0">
              <a:latin typeface="Bodoni MT" pitchFamily="18" charset="0"/>
            </a:endParaRPr>
          </a:p>
          <a:p>
            <a:r>
              <a:rPr lang="en-US" dirty="0" smtClean="0">
                <a:latin typeface="Bodoni MT" pitchFamily="18" charset="0"/>
              </a:rPr>
              <a:t>Demonstrate how the formal elements of the text, genre and structure can not only be seen to influence meaning but can also be influenced by context. </a:t>
            </a:r>
          </a:p>
          <a:p>
            <a:endParaRPr lang="en-US" dirty="0" smtClean="0">
              <a:latin typeface="Bodoni MT" pitchFamily="18" charset="0"/>
            </a:endParaRPr>
          </a:p>
          <a:p>
            <a:r>
              <a:rPr lang="en-US" dirty="0" smtClean="0">
                <a:latin typeface="Bodoni MT" pitchFamily="18" charset="0"/>
              </a:rPr>
              <a:t>Understand the attitudes and values expressed by literary texts and their impact on readers. </a:t>
            </a:r>
            <a:endParaRPr lang="en-US" dirty="0">
              <a:latin typeface="Bodoni MT"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361</TotalTime>
  <Words>1402</Words>
  <Application>Microsoft Office PowerPoint</Application>
  <PresentationFormat>On-screen Show (4:3)</PresentationFormat>
  <Paragraphs>108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Civic</vt:lpstr>
      <vt:lpstr>IB: Language and Literature</vt:lpstr>
      <vt:lpstr>Part 1: Language in a cultural context</vt:lpstr>
      <vt:lpstr>Learning Outcomes for Part 1</vt:lpstr>
      <vt:lpstr>Part 2: Language and mass communication</vt:lpstr>
      <vt:lpstr>Learning Outcomes for Part 2</vt:lpstr>
      <vt:lpstr>Questions for Ganga or Gayle (Sports article)</vt:lpstr>
      <vt:lpstr>Slide 7</vt:lpstr>
      <vt:lpstr>Part 3: Literature -Texts and Contexts</vt:lpstr>
      <vt:lpstr>Learning Outcomes for Part 3</vt:lpstr>
      <vt:lpstr>Part 4: Literature-critical study</vt:lpstr>
      <vt:lpstr>Learning Outcomes for Part 4</vt:lpstr>
      <vt:lpstr>High and Standard Level Assessments</vt:lpstr>
      <vt:lpstr>Types of Assessments</vt:lpstr>
      <vt:lpstr>Standard Level Assessments</vt:lpstr>
      <vt:lpstr>Standard Level Assessments</vt:lpstr>
      <vt:lpstr>Higher Level Assessments</vt:lpstr>
      <vt:lpstr>High Level Assessments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 Language and Literature</dc:title>
  <dc:creator>hp</dc:creator>
  <cp:lastModifiedBy>hp</cp:lastModifiedBy>
  <cp:revision>32</cp:revision>
  <dcterms:created xsi:type="dcterms:W3CDTF">2012-08-31T12:28:10Z</dcterms:created>
  <dcterms:modified xsi:type="dcterms:W3CDTF">2012-10-07T04:41:47Z</dcterms:modified>
</cp:coreProperties>
</file>