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70"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453E9D6-CF2C-4DA0-904D-459E173570DF}" type="datetimeFigureOut">
              <a:rPr lang="en-US" smtClean="0"/>
              <a:pPr/>
              <a:t>9/18/2012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C57E0A8-EEC9-442F-88A2-B7F479CF671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53E9D6-CF2C-4DA0-904D-459E173570DF}" type="datetimeFigureOut">
              <a:rPr lang="en-US" smtClean="0"/>
              <a:pPr/>
              <a:t>9/18/2012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7E0A8-EEC9-442F-88A2-B7F479CF67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53E9D6-CF2C-4DA0-904D-459E173570DF}" type="datetimeFigureOut">
              <a:rPr lang="en-US" smtClean="0"/>
              <a:pPr/>
              <a:t>9/18/2012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7E0A8-EEC9-442F-88A2-B7F479CF67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453E9D6-CF2C-4DA0-904D-459E173570DF}" type="datetimeFigureOut">
              <a:rPr lang="en-US" smtClean="0"/>
              <a:pPr/>
              <a:t>9/18/2012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7E0A8-EEC9-442F-88A2-B7F479CF671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453E9D6-CF2C-4DA0-904D-459E173570DF}" type="datetimeFigureOut">
              <a:rPr lang="en-US" smtClean="0"/>
              <a:pPr/>
              <a:t>9/18/2012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C57E0A8-EEC9-442F-88A2-B7F479CF671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453E9D6-CF2C-4DA0-904D-459E173570DF}" type="datetimeFigureOut">
              <a:rPr lang="en-US" smtClean="0"/>
              <a:pPr/>
              <a:t>9/18/2012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57E0A8-EEC9-442F-88A2-B7F479CF671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453E9D6-CF2C-4DA0-904D-459E173570DF}" type="datetimeFigureOut">
              <a:rPr lang="en-US" smtClean="0"/>
              <a:pPr/>
              <a:t>9/18/2012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57E0A8-EEC9-442F-88A2-B7F479CF671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453E9D6-CF2C-4DA0-904D-459E173570DF}" type="datetimeFigureOut">
              <a:rPr lang="en-US" smtClean="0"/>
              <a:pPr/>
              <a:t>9/18/2012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57E0A8-EEC9-442F-88A2-B7F479CF67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53E9D6-CF2C-4DA0-904D-459E173570DF}" type="datetimeFigureOut">
              <a:rPr lang="en-US" smtClean="0"/>
              <a:pPr/>
              <a:t>9/18/2012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57E0A8-EEC9-442F-88A2-B7F479CF67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453E9D6-CF2C-4DA0-904D-459E173570DF}" type="datetimeFigureOut">
              <a:rPr lang="en-US" smtClean="0"/>
              <a:pPr/>
              <a:t>9/18/2012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57E0A8-EEC9-442F-88A2-B7F479CF671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453E9D6-CF2C-4DA0-904D-459E173570DF}" type="datetimeFigureOut">
              <a:rPr lang="en-US" smtClean="0"/>
              <a:pPr/>
              <a:t>9/18/2012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C57E0A8-EEC9-442F-88A2-B7F479CF671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453E9D6-CF2C-4DA0-904D-459E173570DF}" type="datetimeFigureOut">
              <a:rPr lang="en-US" smtClean="0"/>
              <a:pPr/>
              <a:t>9/18/2012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C57E0A8-EEC9-442F-88A2-B7F479CF671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IB Language A: Language and Literature Year 2</a:t>
            </a:r>
            <a:endParaRPr lang="en-US" dirty="0"/>
          </a:p>
        </p:txBody>
      </p:sp>
      <p:sp>
        <p:nvSpPr>
          <p:cNvPr id="2" name="Title 1"/>
          <p:cNvSpPr>
            <a:spLocks noGrp="1"/>
          </p:cNvSpPr>
          <p:nvPr>
            <p:ph type="ctrTitle"/>
          </p:nvPr>
        </p:nvSpPr>
        <p:spPr/>
        <p:txBody>
          <a:bodyPr/>
          <a:lstStyle/>
          <a:p>
            <a:r>
              <a:rPr lang="en-US" dirty="0" smtClean="0"/>
              <a:t>Individual Oral Commentaries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Questions </a:t>
            </a:r>
            <a:endParaRPr lang="en-US" dirty="0"/>
          </a:p>
        </p:txBody>
      </p:sp>
      <p:sp>
        <p:nvSpPr>
          <p:cNvPr id="3" name="Content Placeholder 2"/>
          <p:cNvSpPr>
            <a:spLocks noGrp="1"/>
          </p:cNvSpPr>
          <p:nvPr>
            <p:ph sz="quarter" idx="1"/>
          </p:nvPr>
        </p:nvSpPr>
        <p:spPr/>
        <p:txBody>
          <a:bodyPr/>
          <a:lstStyle/>
          <a:p>
            <a:r>
              <a:rPr lang="en-US" dirty="0" smtClean="0"/>
              <a:t>In addition to the text for commentary, students should be given a copy of two guiding questions at the beginning of the preparation time. These questions should not be numbered.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Questions</a:t>
            </a:r>
            <a:endParaRPr lang="en-US" dirty="0"/>
          </a:p>
        </p:txBody>
      </p:sp>
      <p:sp>
        <p:nvSpPr>
          <p:cNvPr id="3" name="Content Placeholder 2"/>
          <p:cNvSpPr>
            <a:spLocks noGrp="1"/>
          </p:cNvSpPr>
          <p:nvPr>
            <p:ph sz="quarter" idx="1"/>
          </p:nvPr>
        </p:nvSpPr>
        <p:spPr/>
        <p:txBody>
          <a:bodyPr/>
          <a:lstStyle/>
          <a:p>
            <a:r>
              <a:rPr lang="en-US" dirty="0" smtClean="0"/>
              <a:t>Teachers should aim to set one guiding questions on what is happening or being discussed in the text, and one question on the language used. The questions should:</a:t>
            </a:r>
          </a:p>
          <a:p>
            <a:pPr lvl="1"/>
            <a:r>
              <a:rPr lang="en-US" dirty="0" smtClean="0">
                <a:solidFill>
                  <a:srgbClr val="00B050"/>
                </a:solidFill>
              </a:rPr>
              <a:t>Offer a possible starting point for the commentary</a:t>
            </a:r>
          </a:p>
          <a:p>
            <a:pPr lvl="1"/>
            <a:r>
              <a:rPr lang="en-US" dirty="0" smtClean="0">
                <a:solidFill>
                  <a:srgbClr val="00B050"/>
                </a:solidFill>
              </a:rPr>
              <a:t>Relate to one of the most significant aspects of the text</a:t>
            </a:r>
          </a:p>
          <a:p>
            <a:pPr lvl="1"/>
            <a:r>
              <a:rPr lang="en-US" dirty="0" smtClean="0">
                <a:solidFill>
                  <a:srgbClr val="00B050"/>
                </a:solidFill>
              </a:rPr>
              <a:t>Refer to general details only, not to specific details in a particular line of the text</a:t>
            </a:r>
          </a:p>
          <a:p>
            <a:pPr lvl="1"/>
            <a:r>
              <a:rPr lang="en-US" dirty="0" smtClean="0">
                <a:solidFill>
                  <a:srgbClr val="00B050"/>
                </a:solidFill>
              </a:rPr>
              <a:t>Encourage the student to focus on interpretation of the text. </a:t>
            </a:r>
            <a:endParaRPr lang="en-US" dirty="0">
              <a:solidFill>
                <a:srgbClr val="00B05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solidFill>
                  <a:srgbClr val="0070C0"/>
                </a:solidFill>
              </a:rPr>
              <a:t>Some examples of guiding questions are provided below. These questions, however, should not be chosen at random. There should be a clear relationship between questions and the text. </a:t>
            </a:r>
          </a:p>
          <a:p>
            <a:pPr lvl="1"/>
            <a:r>
              <a:rPr lang="en-US" dirty="0" smtClean="0"/>
              <a:t>How does the structure correspond to the overall meaning of the text?</a:t>
            </a:r>
          </a:p>
          <a:p>
            <a:pPr lvl="1"/>
            <a:r>
              <a:rPr lang="en-US" dirty="0" smtClean="0"/>
              <a:t>What elements of style are used to convey ideas, attitudes and feelings?</a:t>
            </a:r>
          </a:p>
          <a:p>
            <a:pPr lvl="1"/>
            <a:r>
              <a:rPr lang="en-US" dirty="0" smtClean="0"/>
              <a:t>How does the narrator’s point of view influence the reader’s understanding of the text?</a:t>
            </a:r>
          </a:p>
          <a:p>
            <a:pPr lvl="1"/>
            <a:r>
              <a:rPr lang="en-US" dirty="0" smtClean="0"/>
              <a:t>What type of audience is this text aimed at?</a:t>
            </a:r>
          </a:p>
          <a:p>
            <a:pPr lvl="1"/>
            <a:r>
              <a:rPr lang="en-US" dirty="0" smtClean="0"/>
              <a:t>What does this text tell us about the relationship between x and y?</a:t>
            </a:r>
          </a:p>
          <a:p>
            <a:pPr lvl="1"/>
            <a:r>
              <a:rPr lang="en-US" dirty="0" smtClean="0"/>
              <a:t>What is the main theme or idea in this text, and how had it been developed?</a:t>
            </a:r>
          </a:p>
          <a:p>
            <a:pPr lvl="1"/>
            <a:r>
              <a:rPr lang="en-US" dirty="0" smtClean="0"/>
              <a:t>What atmosphere is the writer trying to create in the text?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Commentary</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Students are expected to demonstrate their ability to communicate in a sustained and organized manner. The commentary should not be a series of unconnected points concerning the text. (flowing)</a:t>
            </a:r>
          </a:p>
          <a:p>
            <a:r>
              <a:rPr lang="en-US" dirty="0" smtClean="0">
                <a:solidFill>
                  <a:srgbClr val="7030A0"/>
                </a:solidFill>
              </a:rPr>
              <a:t>Students are expected to use a register appropriate to the commentary. </a:t>
            </a:r>
          </a:p>
          <a:p>
            <a:r>
              <a:rPr lang="en-US" dirty="0" smtClean="0"/>
              <a:t>During the commentary students must focus only on the text. If the text is an extract from a novel, for example, the relationship to the whole text or other works by the writer should be mentioned only when relevant. </a:t>
            </a:r>
          </a:p>
          <a:p>
            <a:r>
              <a:rPr lang="en-US" dirty="0" smtClean="0">
                <a:solidFill>
                  <a:srgbClr val="7030A0"/>
                </a:solidFill>
              </a:rPr>
              <a:t>Students should not use this activity as an opportunity to discuss everything they know about the larger text. They are encouraged to integrate responses to the guiding questions into the commentary.  (focus)</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Commentary</a:t>
            </a:r>
            <a:endParaRPr lang="en-US" dirty="0"/>
          </a:p>
        </p:txBody>
      </p:sp>
      <p:sp>
        <p:nvSpPr>
          <p:cNvPr id="3" name="Content Placeholder 2"/>
          <p:cNvSpPr>
            <a:spLocks noGrp="1"/>
          </p:cNvSpPr>
          <p:nvPr>
            <p:ph sz="quarter" idx="1"/>
          </p:nvPr>
        </p:nvSpPr>
        <p:spPr/>
        <p:txBody>
          <a:bodyPr/>
          <a:lstStyle/>
          <a:p>
            <a:r>
              <a:rPr lang="en-US" dirty="0" smtClean="0">
                <a:solidFill>
                  <a:srgbClr val="00B050"/>
                </a:solidFill>
              </a:rPr>
              <a:t>The teacher should allow students to analyze the text without interruption. The teacher should act as no more than a sympathetic listener, and should not attempt to rearrange the commentary. The teacher should only intervene if students need positive encouragement, are finding it difficult to continue, or fail to comment on the text. </a:t>
            </a:r>
          </a:p>
          <a:p>
            <a:r>
              <a:rPr lang="en-US" dirty="0" smtClean="0"/>
              <a:t>The commentary should last for approximately 10 minutes.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Discussion and Subsequent Questioning</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solidFill>
                  <a:srgbClr val="0070C0"/>
                </a:solidFill>
              </a:rPr>
              <a:t>Approximately five minutes should normally be allocated for this discussion. </a:t>
            </a:r>
          </a:p>
          <a:p>
            <a:r>
              <a:rPr lang="en-US" dirty="0" smtClean="0"/>
              <a:t>When the student has completed the commentary, the teacher is expected to engage in a discussion with the student. This discussion will give the student the opportunity to expand on particular statements made during the commentary. </a:t>
            </a:r>
          </a:p>
          <a:p>
            <a:r>
              <a:rPr lang="en-US" dirty="0" smtClean="0">
                <a:solidFill>
                  <a:srgbClr val="0070C0"/>
                </a:solidFill>
              </a:rPr>
              <a:t>In the case of less confident students, teachers must draw them out on the original guiding questions to give them the opportunity to improve or expand on doubtful statements. </a:t>
            </a:r>
          </a:p>
          <a:p>
            <a:r>
              <a:rPr lang="en-US" dirty="0" smtClean="0"/>
              <a:t>Teachers must be satisfied that students have understood specific details as well as appreciated their importance within the extract. </a:t>
            </a:r>
          </a:p>
          <a:p>
            <a:r>
              <a:rPr lang="en-US" dirty="0" smtClean="0">
                <a:solidFill>
                  <a:srgbClr val="0070C0"/>
                </a:solidFill>
              </a:rPr>
              <a:t>Teachers must be satisfied that students understand the significance of the text within the whole work or, in the case of a complete poem, the relationship between the poem and others studied. </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Oral Commentary</a:t>
            </a:r>
            <a:endParaRPr lang="en-US" dirty="0"/>
          </a:p>
        </p:txBody>
      </p:sp>
      <p:sp>
        <p:nvSpPr>
          <p:cNvPr id="3" name="Content Placeholder 2"/>
          <p:cNvSpPr>
            <a:spLocks noGrp="1"/>
          </p:cNvSpPr>
          <p:nvPr>
            <p:ph sz="quarter" idx="1"/>
          </p:nvPr>
        </p:nvSpPr>
        <p:spPr/>
        <p:txBody>
          <a:bodyPr/>
          <a:lstStyle/>
          <a:p>
            <a:r>
              <a:rPr lang="en-US" dirty="0" smtClean="0"/>
              <a:t>The IOC is an </a:t>
            </a:r>
            <a:r>
              <a:rPr lang="en-US" b="1" dirty="0" smtClean="0"/>
              <a:t>Internal </a:t>
            </a:r>
            <a:r>
              <a:rPr lang="en-US" b="1" dirty="0" smtClean="0"/>
              <a:t>Assessment</a:t>
            </a:r>
            <a:r>
              <a:rPr lang="en-US" dirty="0" smtClean="0"/>
              <a:t>:</a:t>
            </a:r>
            <a:r>
              <a:rPr lang="en-US" dirty="0" smtClean="0"/>
              <a:t> </a:t>
            </a:r>
            <a:r>
              <a:rPr lang="en-US" dirty="0" smtClean="0"/>
              <a:t>It is internally assessed by the teacher and externally moderated by the IB at the end of the course. </a:t>
            </a:r>
          </a:p>
          <a:p>
            <a:r>
              <a:rPr lang="en-US" dirty="0" smtClean="0"/>
              <a:t>Weight: 15%</a:t>
            </a:r>
          </a:p>
          <a:p>
            <a:r>
              <a:rPr lang="en-US" dirty="0" smtClean="0"/>
              <a:t>Description:</a:t>
            </a:r>
          </a:p>
          <a:p>
            <a:pPr lvl="1"/>
            <a:r>
              <a:rPr lang="en-US" dirty="0" smtClean="0"/>
              <a:t>Students are required to engage in a critical examination of a particular extract drawn from a work that has been studied in part 4 of the Language A: Language and Literature course. (PLA: Hamlet)</a:t>
            </a:r>
          </a:p>
          <a:p>
            <a:pPr lvl="1"/>
            <a:r>
              <a:rPr lang="en-US" dirty="0" smtClean="0"/>
              <a:t>The IOC allows students to analyze the relationship between </a:t>
            </a:r>
            <a:r>
              <a:rPr lang="en-US" dirty="0" smtClean="0">
                <a:solidFill>
                  <a:srgbClr val="0070C0"/>
                </a:solidFill>
              </a:rPr>
              <a:t>formal elements </a:t>
            </a:r>
            <a:r>
              <a:rPr lang="en-US" dirty="0" smtClean="0"/>
              <a:t>and </a:t>
            </a:r>
            <a:r>
              <a:rPr lang="en-US" dirty="0" smtClean="0">
                <a:solidFill>
                  <a:srgbClr val="0070C0"/>
                </a:solidFill>
              </a:rPr>
              <a:t>meaning</a:t>
            </a:r>
            <a:r>
              <a:rPr lang="en-US" dirty="0" smtClean="0"/>
              <a:t> in a particular literary text.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Elements and Meaning</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Explore Literary Works in Detail</a:t>
            </a:r>
          </a:p>
          <a:p>
            <a:pPr lvl="1"/>
            <a:r>
              <a:rPr lang="en-US" dirty="0" smtClean="0">
                <a:solidFill>
                  <a:srgbClr val="00B050"/>
                </a:solidFill>
              </a:rPr>
              <a:t>Understand the explicit and implicit meanings in a text</a:t>
            </a:r>
          </a:p>
          <a:p>
            <a:pPr lvl="1"/>
            <a:r>
              <a:rPr lang="en-US" dirty="0" smtClean="0"/>
              <a:t>Identify and situate a text or an extract in the context of a larger work</a:t>
            </a:r>
          </a:p>
          <a:p>
            <a:pPr lvl="1"/>
            <a:r>
              <a:rPr lang="en-US" dirty="0" smtClean="0"/>
              <a:t>Respond to the key features of text such as language, characterizations and structure.</a:t>
            </a:r>
          </a:p>
          <a:p>
            <a:r>
              <a:rPr lang="en-US" dirty="0" smtClean="0"/>
              <a:t>Analyze elements such as theme and the ethical stance or moral values of literary texts. </a:t>
            </a:r>
          </a:p>
          <a:p>
            <a:pPr lvl="1"/>
            <a:r>
              <a:rPr lang="en-US" dirty="0" smtClean="0">
                <a:solidFill>
                  <a:srgbClr val="00B050"/>
                </a:solidFill>
              </a:rPr>
              <a:t>Identify the evidence in the text for a particular stance</a:t>
            </a:r>
          </a:p>
          <a:p>
            <a:pPr lvl="1"/>
            <a:r>
              <a:rPr lang="en-US" dirty="0" smtClean="0"/>
              <a:t>Consider point of view in different literary genres. </a:t>
            </a:r>
          </a:p>
          <a:p>
            <a:r>
              <a:rPr lang="en-US" dirty="0" smtClean="0"/>
              <a:t>Understand and make appropriate use of literary terms.</a:t>
            </a:r>
          </a:p>
          <a:p>
            <a:pPr lvl="1"/>
            <a:r>
              <a:rPr lang="en-US" dirty="0" smtClean="0">
                <a:solidFill>
                  <a:srgbClr val="00B050"/>
                </a:solidFill>
              </a:rPr>
              <a:t>Imagery</a:t>
            </a:r>
          </a:p>
          <a:p>
            <a:pPr lvl="1"/>
            <a:r>
              <a:rPr lang="en-US" dirty="0" smtClean="0">
                <a:solidFill>
                  <a:srgbClr val="00B050"/>
                </a:solidFill>
              </a:rPr>
              <a:t>Persona</a:t>
            </a:r>
          </a:p>
          <a:p>
            <a:pPr lvl="1"/>
            <a:r>
              <a:rPr lang="en-US" dirty="0" smtClean="0">
                <a:solidFill>
                  <a:srgbClr val="00B050"/>
                </a:solidFill>
              </a:rPr>
              <a:t>Tone</a:t>
            </a:r>
          </a:p>
          <a:p>
            <a:pPr lvl="1"/>
            <a:r>
              <a:rPr lang="en-US" dirty="0" smtClean="0">
                <a:solidFill>
                  <a:srgbClr val="00B050"/>
                </a:solidFill>
              </a:rPr>
              <a:t>Metaphor</a:t>
            </a:r>
          </a:p>
          <a:p>
            <a:pPr lvl="1"/>
            <a:r>
              <a:rPr lang="en-US" dirty="0" smtClean="0">
                <a:solidFill>
                  <a:srgbClr val="00B050"/>
                </a:solidFill>
              </a:rPr>
              <a:t>Irony.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Oral Commentary</a:t>
            </a:r>
            <a:endParaRPr lang="en-US" dirty="0"/>
          </a:p>
        </p:txBody>
      </p:sp>
      <p:sp>
        <p:nvSpPr>
          <p:cNvPr id="3" name="Content Placeholder 2"/>
          <p:cNvSpPr>
            <a:spLocks noGrp="1"/>
          </p:cNvSpPr>
          <p:nvPr>
            <p:ph sz="quarter" idx="1"/>
          </p:nvPr>
        </p:nvSpPr>
        <p:spPr/>
        <p:txBody>
          <a:bodyPr/>
          <a:lstStyle/>
          <a:p>
            <a:r>
              <a:rPr lang="en-US" dirty="0" smtClean="0"/>
              <a:t>The nature and emphasis of the commentary requires students to undertake a </a:t>
            </a:r>
            <a:r>
              <a:rPr lang="en-US" b="1" dirty="0" smtClean="0">
                <a:solidFill>
                  <a:srgbClr val="00B050"/>
                </a:solidFill>
              </a:rPr>
              <a:t>literary analysis of the extract chosen. </a:t>
            </a:r>
          </a:p>
          <a:p>
            <a:r>
              <a:rPr lang="en-US" dirty="0" smtClean="0"/>
              <a:t>In all cases, the student should </a:t>
            </a:r>
            <a:r>
              <a:rPr lang="en-US" b="1" dirty="0" smtClean="0">
                <a:solidFill>
                  <a:srgbClr val="00B050"/>
                </a:solidFill>
              </a:rPr>
              <a:t>aim to explore significant aspects of the extract, showing knowledge and understanding of the extract and its use and effects of literary features.</a:t>
            </a:r>
            <a:r>
              <a:rPr lang="en-US" dirty="0" smtClean="0">
                <a:solidFill>
                  <a:srgbClr val="00B050"/>
                </a:solidFill>
              </a:rPr>
              <a:t> </a:t>
            </a:r>
          </a:p>
          <a:p>
            <a:pPr>
              <a:buNone/>
            </a:pP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 of Extract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solidFill>
                  <a:srgbClr val="0070C0"/>
                </a:solidFill>
              </a:rPr>
              <a:t>The teacher is entirely responsible for the choice of extract. Students must not be allowed to choose the extract itself nor the work from which it is taken. </a:t>
            </a:r>
          </a:p>
          <a:p>
            <a:r>
              <a:rPr lang="en-US" dirty="0" smtClean="0"/>
              <a:t>For a group of students, SL or HL, texts must be taken from all the works studied in part 4. </a:t>
            </a:r>
          </a:p>
          <a:p>
            <a:r>
              <a:rPr lang="en-US" dirty="0" smtClean="0">
                <a:solidFill>
                  <a:srgbClr val="0070C0"/>
                </a:solidFill>
              </a:rPr>
              <a:t>Students must not know in advance on which text they will be asked to comment. </a:t>
            </a:r>
          </a:p>
          <a:p>
            <a:r>
              <a:rPr lang="en-US" dirty="0" smtClean="0"/>
              <a:t>The text for commentary should not exceed 40 lines. It must be rich in detail to allow for a thorough examination that can be assessed using the criteria. </a:t>
            </a:r>
          </a:p>
          <a:p>
            <a:r>
              <a:rPr lang="en-US" dirty="0" smtClean="0">
                <a:solidFill>
                  <a:srgbClr val="0070C0"/>
                </a:solidFill>
              </a:rPr>
              <a:t>In the case of poetry, teachers should choose a single complete poem or a substantial extract from a long poem. The poem chosen should be of comparable difficulty to those selected from works of other genres. </a:t>
            </a:r>
            <a:endParaRPr lang="en-US"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Content Placeholder 2"/>
          <p:cNvSpPr>
            <a:spLocks noGrp="1"/>
          </p:cNvSpPr>
          <p:nvPr>
            <p:ph sz="quarter" idx="1"/>
          </p:nvPr>
        </p:nvSpPr>
        <p:spPr/>
        <p:txBody>
          <a:bodyPr/>
          <a:lstStyle/>
          <a:p>
            <a:r>
              <a:rPr lang="en-US" dirty="0" smtClean="0">
                <a:solidFill>
                  <a:srgbClr val="00B050"/>
                </a:solidFill>
              </a:rPr>
              <a:t>The individual oral commentary should last 15 minutes. </a:t>
            </a:r>
          </a:p>
          <a:p>
            <a:r>
              <a:rPr lang="en-US" dirty="0" smtClean="0"/>
              <a:t>The preparation time is a maximum of 20 minutes. </a:t>
            </a:r>
          </a:p>
          <a:p>
            <a:r>
              <a:rPr lang="en-US" dirty="0" smtClean="0">
                <a:solidFill>
                  <a:srgbClr val="00B050"/>
                </a:solidFill>
              </a:rPr>
              <a:t>The individual oral commentary should not be done until all works in part 4 have been studied. Students should be given adequate notice of when the commentary is to take place and should be informed of the practical arrangements.</a:t>
            </a:r>
          </a:p>
          <a:p>
            <a:r>
              <a:rPr lang="en-US" dirty="0" smtClean="0"/>
              <a:t>Recordings of the IOC are required for the purposes of external moderation. Procedures for the dispatch of the recordings are provided each year in the  </a:t>
            </a:r>
            <a:r>
              <a:rPr lang="en-US" i="1" dirty="0" smtClean="0"/>
              <a:t>Handbook of procedures for the Diploma Program.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Extracts</a:t>
            </a:r>
            <a:endParaRPr lang="en-US" dirty="0"/>
          </a:p>
        </p:txBody>
      </p:sp>
      <p:sp>
        <p:nvSpPr>
          <p:cNvPr id="3" name="Content Placeholder 2"/>
          <p:cNvSpPr>
            <a:spLocks noGrp="1"/>
          </p:cNvSpPr>
          <p:nvPr>
            <p:ph sz="quarter" idx="1"/>
          </p:nvPr>
        </p:nvSpPr>
        <p:spPr/>
        <p:txBody>
          <a:bodyPr/>
          <a:lstStyle/>
          <a:p>
            <a:r>
              <a:rPr lang="en-US" dirty="0" smtClean="0"/>
              <a:t>The number of extracts to be selected for the IOC will depend on the number of students in the class. </a:t>
            </a:r>
          </a:p>
          <a:p>
            <a:r>
              <a:rPr lang="en-US" dirty="0" smtClean="0"/>
              <a:t>The ideal is for each student to draw a different extract from other students in the class, and also for extracts to have been selected from the full complement of part 4 works studied by the class.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Extracts </a:t>
            </a:r>
            <a:endParaRPr lang="en-US" dirty="0"/>
          </a:p>
        </p:txBody>
      </p:sp>
      <p:sp>
        <p:nvSpPr>
          <p:cNvPr id="3" name="Content Placeholder 2"/>
          <p:cNvSpPr>
            <a:spLocks noGrp="1"/>
          </p:cNvSpPr>
          <p:nvPr>
            <p:ph sz="quarter" idx="1"/>
          </p:nvPr>
        </p:nvSpPr>
        <p:spPr/>
        <p:txBody>
          <a:bodyPr/>
          <a:lstStyle/>
          <a:p>
            <a:r>
              <a:rPr lang="en-US" dirty="0" smtClean="0"/>
              <a:t>The acceptable minimum number of different extracts to use in relation to the number of students in the class is as follows. </a:t>
            </a:r>
          </a:p>
          <a:p>
            <a:pPr>
              <a:buNone/>
            </a:pPr>
            <a:endParaRPr lang="en-US" dirty="0"/>
          </a:p>
        </p:txBody>
      </p:sp>
      <p:graphicFrame>
        <p:nvGraphicFramePr>
          <p:cNvPr id="5" name="Table 4"/>
          <p:cNvGraphicFramePr>
            <a:graphicFrameLocks noGrp="1"/>
          </p:cNvGraphicFramePr>
          <p:nvPr/>
        </p:nvGraphicFramePr>
        <p:xfrm>
          <a:off x="990600" y="2438400"/>
          <a:ext cx="7696200" cy="3461658"/>
        </p:xfrm>
        <a:graphic>
          <a:graphicData uri="http://schemas.openxmlformats.org/drawingml/2006/table">
            <a:tbl>
              <a:tblPr firstRow="1" bandRow="1">
                <a:tableStyleId>{5C22544A-7EE6-4342-B048-85BDC9FD1C3A}</a:tableStyleId>
              </a:tblPr>
              <a:tblGrid>
                <a:gridCol w="3848100"/>
                <a:gridCol w="3848100"/>
              </a:tblGrid>
              <a:tr h="576943">
                <a:tc>
                  <a:txBody>
                    <a:bodyPr/>
                    <a:lstStyle/>
                    <a:p>
                      <a:r>
                        <a:rPr lang="en-US" dirty="0" smtClean="0"/>
                        <a:t>1-5</a:t>
                      </a:r>
                      <a:endParaRPr lang="en-US" dirty="0"/>
                    </a:p>
                  </a:txBody>
                  <a:tcPr/>
                </a:tc>
                <a:tc>
                  <a:txBody>
                    <a:bodyPr/>
                    <a:lstStyle/>
                    <a:p>
                      <a:r>
                        <a:rPr lang="en-US" dirty="0" smtClean="0"/>
                        <a:t>1 PER STUDENT</a:t>
                      </a:r>
                      <a:endParaRPr lang="en-US" dirty="0"/>
                    </a:p>
                  </a:txBody>
                  <a:tcPr/>
                </a:tc>
              </a:tr>
              <a:tr h="576943">
                <a:tc>
                  <a:txBody>
                    <a:bodyPr/>
                    <a:lstStyle/>
                    <a:p>
                      <a:r>
                        <a:rPr lang="en-US" dirty="0" smtClean="0"/>
                        <a:t>6-10</a:t>
                      </a:r>
                    </a:p>
                  </a:txBody>
                  <a:tcPr/>
                </a:tc>
                <a:tc>
                  <a:txBody>
                    <a:bodyPr/>
                    <a:lstStyle/>
                    <a:p>
                      <a:r>
                        <a:rPr lang="en-US" dirty="0" smtClean="0"/>
                        <a:t>6</a:t>
                      </a:r>
                      <a:endParaRPr lang="en-US" dirty="0"/>
                    </a:p>
                  </a:txBody>
                  <a:tcPr/>
                </a:tc>
              </a:tr>
              <a:tr h="576943">
                <a:tc>
                  <a:txBody>
                    <a:bodyPr/>
                    <a:lstStyle/>
                    <a:p>
                      <a:r>
                        <a:rPr lang="en-US" dirty="0" smtClean="0"/>
                        <a:t>11-15</a:t>
                      </a:r>
                      <a:endParaRPr lang="en-US" dirty="0"/>
                    </a:p>
                  </a:txBody>
                  <a:tcPr/>
                </a:tc>
                <a:tc>
                  <a:txBody>
                    <a:bodyPr/>
                    <a:lstStyle/>
                    <a:p>
                      <a:r>
                        <a:rPr lang="en-US" dirty="0" smtClean="0"/>
                        <a:t>7</a:t>
                      </a:r>
                      <a:endParaRPr lang="en-US" dirty="0"/>
                    </a:p>
                  </a:txBody>
                  <a:tcPr/>
                </a:tc>
              </a:tr>
              <a:tr h="576943">
                <a:tc>
                  <a:txBody>
                    <a:bodyPr/>
                    <a:lstStyle/>
                    <a:p>
                      <a:r>
                        <a:rPr lang="en-US" dirty="0" smtClean="0"/>
                        <a:t>16-20</a:t>
                      </a:r>
                      <a:endParaRPr lang="en-US" dirty="0"/>
                    </a:p>
                  </a:txBody>
                  <a:tcPr/>
                </a:tc>
                <a:tc>
                  <a:txBody>
                    <a:bodyPr/>
                    <a:lstStyle/>
                    <a:p>
                      <a:r>
                        <a:rPr lang="en-US" dirty="0" smtClean="0"/>
                        <a:t>8</a:t>
                      </a:r>
                      <a:endParaRPr lang="en-US" dirty="0"/>
                    </a:p>
                  </a:txBody>
                  <a:tcPr/>
                </a:tc>
              </a:tr>
              <a:tr h="576943">
                <a:tc>
                  <a:txBody>
                    <a:bodyPr/>
                    <a:lstStyle/>
                    <a:p>
                      <a:r>
                        <a:rPr lang="en-US" dirty="0" smtClean="0"/>
                        <a:t>21-25</a:t>
                      </a:r>
                      <a:endParaRPr lang="en-US" dirty="0"/>
                    </a:p>
                  </a:txBody>
                  <a:tcPr/>
                </a:tc>
                <a:tc>
                  <a:txBody>
                    <a:bodyPr/>
                    <a:lstStyle/>
                    <a:p>
                      <a:r>
                        <a:rPr lang="en-US" dirty="0" smtClean="0"/>
                        <a:t>9</a:t>
                      </a:r>
                      <a:endParaRPr lang="en-US" dirty="0"/>
                    </a:p>
                  </a:txBody>
                  <a:tcPr/>
                </a:tc>
              </a:tr>
              <a:tr h="576943">
                <a:tc>
                  <a:txBody>
                    <a:bodyPr/>
                    <a:lstStyle/>
                    <a:p>
                      <a:r>
                        <a:rPr lang="en-US" dirty="0" smtClean="0"/>
                        <a:t>26-30</a:t>
                      </a:r>
                      <a:endParaRPr lang="en-US" dirty="0"/>
                    </a:p>
                  </a:txBody>
                  <a:tcPr/>
                </a:tc>
                <a:tc>
                  <a:txBody>
                    <a:bodyPr/>
                    <a:lstStyle/>
                    <a:p>
                      <a:r>
                        <a:rPr lang="en-US" dirty="0" smtClean="0"/>
                        <a:t>10</a:t>
                      </a:r>
                      <a:endParaRPr lang="en-US"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 Time</a:t>
            </a:r>
            <a:endParaRPr lang="en-US" dirty="0"/>
          </a:p>
        </p:txBody>
      </p:sp>
      <p:sp>
        <p:nvSpPr>
          <p:cNvPr id="3" name="Content Placeholder 2"/>
          <p:cNvSpPr>
            <a:spLocks noGrp="1"/>
          </p:cNvSpPr>
          <p:nvPr>
            <p:ph sz="quarter" idx="1"/>
          </p:nvPr>
        </p:nvSpPr>
        <p:spPr/>
        <p:txBody>
          <a:bodyPr/>
          <a:lstStyle/>
          <a:p>
            <a:r>
              <a:rPr lang="en-US" dirty="0" smtClean="0">
                <a:solidFill>
                  <a:srgbClr val="0070C0"/>
                </a:solidFill>
              </a:rPr>
              <a:t>Students should be given a copy of the extract without any annotations or notes. The purpose of the preparation time is to enable students to consider all aspects of the text and to organize their commentary. </a:t>
            </a:r>
          </a:p>
          <a:p>
            <a:r>
              <a:rPr lang="en-US" dirty="0" smtClean="0"/>
              <a:t>Each student must prepare the IOC under supervision in a separate room. Students should make brief notes for reference, but most not read them as a prepared speech. </a:t>
            </a:r>
          </a:p>
          <a:p>
            <a:r>
              <a:rPr lang="en-US" dirty="0" smtClean="0">
                <a:solidFill>
                  <a:srgbClr val="0070C0"/>
                </a:solidFill>
              </a:rPr>
              <a:t>During the preparation time students should have with them only the text, the guiding questions and writing materials. </a:t>
            </a:r>
            <a:endParaRPr lang="en-US" dirty="0">
              <a:solidFill>
                <a:srgbClr val="0070C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203</TotalTime>
  <Words>1270</Words>
  <Application>Microsoft Office PowerPoint</Application>
  <PresentationFormat>On-screen Show (4:3)</PresentationFormat>
  <Paragraphs>88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Individual Oral Commentaries</vt:lpstr>
      <vt:lpstr>Individual Oral Commentary</vt:lpstr>
      <vt:lpstr>Formal Elements and Meaning</vt:lpstr>
      <vt:lpstr>Individual Oral Commentary</vt:lpstr>
      <vt:lpstr>Choice of Extract</vt:lpstr>
      <vt:lpstr>Requirements</vt:lpstr>
      <vt:lpstr>Number of Extracts</vt:lpstr>
      <vt:lpstr>Number of Extracts </vt:lpstr>
      <vt:lpstr>Preparation Time</vt:lpstr>
      <vt:lpstr>Guiding Questions </vt:lpstr>
      <vt:lpstr>Guiding Questions</vt:lpstr>
      <vt:lpstr>Guiding Questions</vt:lpstr>
      <vt:lpstr>The Commentary</vt:lpstr>
      <vt:lpstr>The Commentary</vt:lpstr>
      <vt:lpstr>Discussion and Subsequent Questioning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Individual Oral Commentaries</dc:title>
  <dc:creator>hp</dc:creator>
  <cp:lastModifiedBy>hp</cp:lastModifiedBy>
  <cp:revision>24</cp:revision>
  <dcterms:created xsi:type="dcterms:W3CDTF">2012-09-18T10:20:58Z</dcterms:created>
  <dcterms:modified xsi:type="dcterms:W3CDTF">2012-09-18T18:46:40Z</dcterms:modified>
</cp:coreProperties>
</file>