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5" r:id="rId4"/>
    <p:sldId id="258" r:id="rId5"/>
    <p:sldId id="263" r:id="rId6"/>
    <p:sldId id="262" r:id="rId7"/>
    <p:sldId id="268" r:id="rId8"/>
    <p:sldId id="267" r:id="rId9"/>
    <p:sldId id="264" r:id="rId10"/>
    <p:sldId id="275" r:id="rId11"/>
    <p:sldId id="259" r:id="rId12"/>
    <p:sldId id="276" r:id="rId13"/>
    <p:sldId id="260" r:id="rId14"/>
    <p:sldId id="261"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49C2C2E-B035-46C8-8CAA-301861AFD01C}" type="datetimeFigureOut">
              <a:rPr lang="en-US" smtClean="0"/>
              <a:pPr/>
              <a:t>9/29/2012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F4276CC-14BE-4BEA-B275-DA7885FACF6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C2C2E-B035-46C8-8CAA-301861AFD01C}"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276CC-14BE-4BEA-B275-DA7885FACF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C2C2E-B035-46C8-8CAA-301861AFD01C}"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276CC-14BE-4BEA-B275-DA7885FACF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9C2C2E-B035-46C8-8CAA-301861AFD01C}"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276CC-14BE-4BEA-B275-DA7885FACF6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9C2C2E-B035-46C8-8CAA-301861AFD01C}" type="datetimeFigureOut">
              <a:rPr lang="en-US" smtClean="0"/>
              <a:pPr/>
              <a:t>9/29/2012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F4276CC-14BE-4BEA-B275-DA7885FACF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9C2C2E-B035-46C8-8CAA-301861AFD01C}"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276CC-14BE-4BEA-B275-DA7885FACF6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49C2C2E-B035-46C8-8CAA-301861AFD01C}" type="datetimeFigureOut">
              <a:rPr lang="en-US" smtClean="0"/>
              <a:pPr/>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276CC-14BE-4BEA-B275-DA7885FACF6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9C2C2E-B035-46C8-8CAA-301861AFD01C}" type="datetimeFigureOut">
              <a:rPr lang="en-US" smtClean="0"/>
              <a:pPr/>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276CC-14BE-4BEA-B275-DA7885FACF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C2C2E-B035-46C8-8CAA-301861AFD01C}" type="datetimeFigureOut">
              <a:rPr lang="en-US" smtClean="0"/>
              <a:pPr/>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276CC-14BE-4BEA-B275-DA7885FACF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9C2C2E-B035-46C8-8CAA-301861AFD01C}"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276CC-14BE-4BEA-B275-DA7885FACF6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9C2C2E-B035-46C8-8CAA-301861AFD01C}" type="datetimeFigureOut">
              <a:rPr lang="en-US" smtClean="0"/>
              <a:pPr/>
              <a:t>9/29/2012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F4276CC-14BE-4BEA-B275-DA7885FACF6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49C2C2E-B035-46C8-8CAA-301861AFD01C}" type="datetimeFigureOut">
              <a:rPr lang="en-US" smtClean="0"/>
              <a:pPr/>
              <a:t>9/29/2012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4276CC-14BE-4BEA-B275-DA7885FACF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From the Institute for Propaganda Analysis</a:t>
            </a:r>
            <a:endParaRPr lang="en-US" dirty="0"/>
          </a:p>
        </p:txBody>
      </p:sp>
      <p:sp>
        <p:nvSpPr>
          <p:cNvPr id="2" name="Title 1"/>
          <p:cNvSpPr>
            <a:spLocks noGrp="1"/>
          </p:cNvSpPr>
          <p:nvPr>
            <p:ph type="ctrTitle"/>
          </p:nvPr>
        </p:nvSpPr>
        <p:spPr/>
        <p:txBody>
          <a:bodyPr/>
          <a:lstStyle/>
          <a:p>
            <a:r>
              <a:rPr lang="en-US" dirty="0" smtClean="0"/>
              <a:t>Propaganda Terms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Stacking</a:t>
            </a:r>
            <a:endParaRPr lang="en-US" dirty="0"/>
          </a:p>
        </p:txBody>
      </p:sp>
      <p:sp>
        <p:nvSpPr>
          <p:cNvPr id="3" name="Content Placeholder 2"/>
          <p:cNvSpPr>
            <a:spLocks noGrp="1"/>
          </p:cNvSpPr>
          <p:nvPr>
            <p:ph sz="quarter" idx="1"/>
          </p:nvPr>
        </p:nvSpPr>
        <p:spPr/>
        <p:txBody>
          <a:bodyPr/>
          <a:lstStyle/>
          <a:p>
            <a:r>
              <a:rPr lang="en-US" dirty="0" smtClean="0"/>
              <a:t>Card stacking refers to the selective presentation of only facts that are favorable to the desired conclusion, and the deliberate omission of facts that are unfavorable to the desired conclusion. The legal term for card-stacking is </a:t>
            </a:r>
            <a:r>
              <a:rPr lang="en-US" i="1" dirty="0" smtClean="0"/>
              <a:t>fraud.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Bandwagon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00B050"/>
                </a:solidFill>
              </a:rPr>
              <a:t>Bandwagon - is a device that attempts to persuade you that everyone else supports an idea, so you should support it too. </a:t>
            </a:r>
            <a:r>
              <a:rPr lang="en-US" dirty="0" smtClean="0"/>
              <a:t>Sometimes opinion polls are contrived for this very purpose, such as the so-called "Pepsi Challenge," which claimed that most people preferred the taste of Pepsi over Coca-Cola. "The propagandist hires a hall, rents radio stations, fills a great stadium, marches a million or at least a lot of men in a parade," the IPA observed. "He employs symbols, colors, music, movement, all the dramatic arts. He gets us to write letters, to send telegrams, to contribute to his cause. He appeals to the desire, common to most of us, to follow the crowd."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00B050"/>
                </a:solidFill>
              </a:rPr>
              <a:t>Analyze how audience and purpose affect the structure and content of texts. </a:t>
            </a:r>
          </a:p>
          <a:p>
            <a:r>
              <a:rPr lang="en-US" dirty="0" smtClean="0"/>
              <a:t>In order to achieve this, </a:t>
            </a:r>
            <a:r>
              <a:rPr lang="en-US" dirty="0" smtClean="0"/>
              <a:t>a</a:t>
            </a:r>
            <a:r>
              <a:rPr lang="en-US" dirty="0" smtClean="0"/>
              <a:t>s we begin looking through certain types of propaganda, we have to ask ourselves:</a:t>
            </a:r>
          </a:p>
          <a:p>
            <a:pPr lvl="1"/>
            <a:endParaRPr lang="en-US" dirty="0" smtClean="0"/>
          </a:p>
          <a:p>
            <a:pPr lvl="1"/>
            <a:r>
              <a:rPr lang="en-US" dirty="0" smtClean="0"/>
              <a:t>What audience is this aimed at?</a:t>
            </a:r>
          </a:p>
          <a:p>
            <a:pPr lvl="1"/>
            <a:endParaRPr lang="en-US" dirty="0" smtClean="0"/>
          </a:p>
          <a:p>
            <a:pPr lvl="1"/>
            <a:r>
              <a:rPr lang="en-US" dirty="0" smtClean="0"/>
              <a:t>What is the purpose or desired conclusion?</a:t>
            </a:r>
          </a:p>
          <a:p>
            <a:pPr lvl="1"/>
            <a:endParaRPr lang="en-US" dirty="0" smtClean="0"/>
          </a:p>
          <a:p>
            <a:pPr lvl="1"/>
            <a:r>
              <a:rPr lang="en-US" dirty="0" smtClean="0"/>
              <a:t>How has this affected the content, structure, word choice, imagery etc.?</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Euphemism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00B050"/>
                </a:solidFill>
              </a:rPr>
              <a:t>Euphemisms - are another type of word game. Rather than attempt to associate positive or negative connotations, euphemisms merely try to obscure the meaning of what is being talked about by replacing plain English with deliberately vague jargon. </a:t>
            </a:r>
            <a:r>
              <a:rPr lang="en-US" dirty="0" smtClean="0"/>
              <a:t>Rutgers University professor William Lutz has written several books about this strategy, most recently </a:t>
            </a:r>
            <a:r>
              <a:rPr lang="en-US" i="1" dirty="0" smtClean="0"/>
              <a:t>Doublespeak Defined. </a:t>
            </a:r>
            <a:r>
              <a:rPr lang="en-US" dirty="0" smtClean="0"/>
              <a:t>Examples include the use of the term </a:t>
            </a:r>
            <a:r>
              <a:rPr lang="en-US" dirty="0" smtClean="0">
                <a:solidFill>
                  <a:srgbClr val="FF0000"/>
                </a:solidFill>
              </a:rPr>
              <a:t>"strategic misrepresentations" as a euphemism for "lies," </a:t>
            </a:r>
            <a:r>
              <a:rPr lang="en-US" dirty="0" smtClean="0"/>
              <a:t>or the term </a:t>
            </a:r>
            <a:r>
              <a:rPr lang="en-US" dirty="0" smtClean="0">
                <a:solidFill>
                  <a:srgbClr val="FF0000"/>
                </a:solidFill>
              </a:rPr>
              <a:t>"employee transition" as a substitute for "getting fired." </a:t>
            </a:r>
            <a:r>
              <a:rPr lang="en-US" dirty="0" smtClean="0"/>
              <a:t>Euphemisms have also transformed ordinary sewage sludge into "regulated organic nutrients" that don't stink but merely "exceed the odor threshold."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a:t>
            </a:r>
            <a:endParaRPr lang="en-US" dirty="0"/>
          </a:p>
        </p:txBody>
      </p:sp>
      <p:sp>
        <p:nvSpPr>
          <p:cNvPr id="3" name="Content Placeholder 2"/>
          <p:cNvSpPr>
            <a:spLocks noGrp="1"/>
          </p:cNvSpPr>
          <p:nvPr>
            <p:ph sz="quarter" idx="1"/>
          </p:nvPr>
        </p:nvSpPr>
        <p:spPr/>
        <p:txBody>
          <a:bodyPr>
            <a:normAutofit fontScale="92500"/>
          </a:bodyPr>
          <a:lstStyle/>
          <a:p>
            <a:r>
              <a:rPr lang="en-US" dirty="0" smtClean="0">
                <a:solidFill>
                  <a:srgbClr val="00B050"/>
                </a:solidFill>
              </a:rPr>
              <a:t>Fear - is a device that attempts to reach you at the level of one of your most primitive and compelling emotions. </a:t>
            </a:r>
            <a:r>
              <a:rPr lang="en-US" dirty="0" smtClean="0"/>
              <a:t>Politicians use it when they talk about crime and claim to be advocates for law and order. Environmentalists use it when they talk about pollution-related cancer, and their opponents use fear when they claim that effective environmental regulations will destroy the economy and eliminate jobs. Fear can lead people to do things they would never otherwise consider. Few people believe that war is a good thing, for example, but most people can be convinced to support a specific war if they believe that they are fighting an enemy who is cruel, inhuman, and bent on destroying all that they hold dear.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Rewards</a:t>
            </a:r>
            <a:endParaRPr lang="en-US" dirty="0"/>
          </a:p>
        </p:txBody>
      </p:sp>
      <p:sp>
        <p:nvSpPr>
          <p:cNvPr id="3" name="Content Placeholder 2"/>
          <p:cNvSpPr>
            <a:spLocks noGrp="1"/>
          </p:cNvSpPr>
          <p:nvPr>
            <p:ph sz="quarter" idx="1"/>
          </p:nvPr>
        </p:nvSpPr>
        <p:spPr/>
        <p:txBody>
          <a:bodyPr/>
          <a:lstStyle/>
          <a:p>
            <a:r>
              <a:rPr lang="en-US" dirty="0" smtClean="0">
                <a:solidFill>
                  <a:srgbClr val="00B050"/>
                </a:solidFill>
              </a:rPr>
              <a:t>Rewards- This is a type of propaganda that promises a reward in exchange for a set goal. </a:t>
            </a:r>
            <a:r>
              <a:rPr lang="en-US" dirty="0" smtClean="0"/>
              <a:t/>
            </a:r>
            <a:br>
              <a:rPr lang="en-US" dirty="0" smtClean="0"/>
            </a:br>
            <a:r>
              <a:rPr lang="en-US" dirty="0" smtClean="0"/>
              <a:t/>
            </a:r>
            <a:br>
              <a:rPr lang="en-US" dirty="0" smtClean="0"/>
            </a:br>
            <a:r>
              <a:rPr lang="en-US" dirty="0" smtClean="0"/>
              <a:t>This type of propaganda was used by the United States during the Afghan war. A number of U.S. aircraft made low-flying passes over civilian towns dropping pamphlets and leaflets offering a reward for high-value personnel targets (such as Osama bin Laden). These aircraft jammed local radio stations in the area broadcasting the message also.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Propaganda?</a:t>
            </a:r>
            <a:endParaRPr lang="en-US" dirty="0"/>
          </a:p>
        </p:txBody>
      </p:sp>
      <p:sp>
        <p:nvSpPr>
          <p:cNvPr id="3" name="Content Placeholder 2"/>
          <p:cNvSpPr>
            <a:spLocks noGrp="1"/>
          </p:cNvSpPr>
          <p:nvPr>
            <p:ph sz="quarter" idx="1"/>
          </p:nvPr>
        </p:nvSpPr>
        <p:spPr/>
        <p:txBody>
          <a:bodyPr/>
          <a:lstStyle/>
          <a:p>
            <a:r>
              <a:rPr lang="en-US" dirty="0" smtClean="0"/>
              <a:t>Information especially of a biased or misleading nature, used to promote or publicize a particular cause or point of view. </a:t>
            </a:r>
          </a:p>
          <a:p>
            <a:r>
              <a:rPr lang="en-US" dirty="0" smtClean="0"/>
              <a:t>It is the spreading of ideas, information or rumor for the purpose of helping or injuring an institution, a cause or a person. </a:t>
            </a:r>
            <a:endParaRPr lang="en-US" dirty="0" smtClean="0"/>
          </a:p>
          <a:p>
            <a:r>
              <a:rPr lang="en-US" dirty="0" smtClean="0"/>
              <a:t>Any </a:t>
            </a:r>
            <a:r>
              <a:rPr lang="en-US" dirty="0" smtClean="0"/>
              <a:t>widespread  promotion of ideas, doctrines, etc…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Propaganda?</a:t>
            </a:r>
            <a:endParaRPr lang="en-US" dirty="0"/>
          </a:p>
        </p:txBody>
      </p:sp>
      <p:sp>
        <p:nvSpPr>
          <p:cNvPr id="3" name="Content Placeholder 2"/>
          <p:cNvSpPr>
            <a:spLocks noGrp="1"/>
          </p:cNvSpPr>
          <p:nvPr>
            <p:ph sz="quarter" idx="1"/>
          </p:nvPr>
        </p:nvSpPr>
        <p:spPr/>
        <p:txBody>
          <a:bodyPr/>
          <a:lstStyle/>
          <a:p>
            <a:r>
              <a:rPr lang="en-US" dirty="0" smtClean="0"/>
              <a:t>"propaganda" is not inherently a dirty word — it just usually is. Any time you are trying to convince anyone of something, you are using some kind of persuasion, debating, or propaganda technique. Just telling the whole truth about something is one simple propaganda technique, and a highly effective one. But lying often works better, at least with some audiences...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Propaganda:</a:t>
            </a:r>
            <a:endParaRPr lang="en-US" dirty="0"/>
          </a:p>
        </p:txBody>
      </p:sp>
      <p:sp>
        <p:nvSpPr>
          <p:cNvPr id="3" name="Content Placeholder 2"/>
          <p:cNvSpPr>
            <a:spLocks noGrp="1"/>
          </p:cNvSpPr>
          <p:nvPr>
            <p:ph sz="quarter" idx="1"/>
          </p:nvPr>
        </p:nvSpPr>
        <p:spPr/>
        <p:txBody>
          <a:bodyPr>
            <a:normAutofit/>
          </a:bodyPr>
          <a:lstStyle/>
          <a:p>
            <a:r>
              <a:rPr lang="en-US" dirty="0" smtClean="0"/>
              <a:t>Name-Calling</a:t>
            </a:r>
          </a:p>
          <a:p>
            <a:r>
              <a:rPr lang="en-US" dirty="0" smtClean="0"/>
              <a:t>Glittering Generality</a:t>
            </a:r>
          </a:p>
          <a:p>
            <a:r>
              <a:rPr lang="en-US" dirty="0" smtClean="0"/>
              <a:t>Transfer</a:t>
            </a:r>
          </a:p>
          <a:p>
            <a:r>
              <a:rPr lang="en-US" dirty="0" smtClean="0"/>
              <a:t>Testimonial</a:t>
            </a:r>
          </a:p>
          <a:p>
            <a:r>
              <a:rPr lang="en-US" dirty="0" smtClean="0"/>
              <a:t>Plain-Folks</a:t>
            </a:r>
          </a:p>
          <a:p>
            <a:r>
              <a:rPr lang="en-US" dirty="0" smtClean="0"/>
              <a:t>Card-Stacking</a:t>
            </a:r>
          </a:p>
          <a:p>
            <a:r>
              <a:rPr lang="en-US" dirty="0" smtClean="0"/>
              <a:t>Bandwagon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Calling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solidFill>
                  <a:srgbClr val="00B050"/>
                </a:solidFill>
              </a:rPr>
              <a:t>Name-calling - involves the use of insult words.</a:t>
            </a:r>
            <a:r>
              <a:rPr lang="en-US" dirty="0" smtClean="0"/>
              <a:t> Newt Gingrich, the former Speaker of the U.S. House of Representatives, is reported to have used this technique very deliberately, circulating a list of negative words and phrases that Republicans were instructed to use when speaking about their political opponents-words such as "betray," "corruption," "decay," "failure," "hypocrisy," "radical," "permissive," and "waste." The term "junk science," is an obvious use of this same strategy. </a:t>
            </a:r>
            <a:r>
              <a:rPr lang="en-US" dirty="0" smtClean="0">
                <a:solidFill>
                  <a:srgbClr val="FF0000"/>
                </a:solidFill>
              </a:rPr>
              <a:t>When name-calling is used, the IPA recommended that people should ask themselves the following questions: What does the name mean? Does the idea in question have a legitimate connection with the real meaning of the name? Is an idea that serves my best interests being dismissed through giving it a name I don't like?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Glittering Generalities</a:t>
            </a:r>
            <a:endParaRPr lang="en-US" dirty="0"/>
          </a:p>
        </p:txBody>
      </p:sp>
      <p:sp>
        <p:nvSpPr>
          <p:cNvPr id="3" name="Content Placeholder 2"/>
          <p:cNvSpPr>
            <a:spLocks noGrp="1"/>
          </p:cNvSpPr>
          <p:nvPr>
            <p:ph sz="quarter" idx="1"/>
          </p:nvPr>
        </p:nvSpPr>
        <p:spPr/>
        <p:txBody>
          <a:bodyPr>
            <a:normAutofit fontScale="92500"/>
          </a:bodyPr>
          <a:lstStyle/>
          <a:p>
            <a:r>
              <a:rPr lang="en-US" dirty="0" smtClean="0">
                <a:solidFill>
                  <a:srgbClr val="00B050"/>
                </a:solidFill>
              </a:rPr>
              <a:t>Glittering generalities - is a reverse form of name-calling. Instead of insults, it uses words that generate strong positive emotions-words like "democracy," "patriotism," "motherhood," "science," "progress," "prosperity." </a:t>
            </a:r>
            <a:r>
              <a:rPr lang="en-US" dirty="0" smtClean="0"/>
              <a:t>Politicians love to speak in these terms. Newt Gingrich advised Republicans to use words such as "caring," "children," "choice," "commitment," "common sense," "dream," "duty," "empowerment," "freedom," and "hard work" when talking about themselves and their own programs. Democrats, of course, use the same strategy. Think, for example, of President Clinton's talk of "the future," "growing the economy," or his campaign slogan: "I still believe in a place called Hope."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00B050"/>
                </a:solidFill>
              </a:rPr>
              <a:t>Transfer - is described by the IPA as "a device by which the propagandist carries over the authority, sanction, and prestige of something we respect and revere to something he would have us accept. </a:t>
            </a:r>
            <a:r>
              <a:rPr lang="en-US" dirty="0" smtClean="0"/>
              <a:t>For example, most of us respect and revere our church and our nation. If the propagandist succeeds in getting church or nation to approve a campaign in behalf of some program, he thereby transfers its authority, sanction, and prestige to that program. Thus, we may accept something which otherwise we might reject." In 1998, the American Council on Science and Health convened what it called a "blue-ribbon committee" of scientists to issue a report on health risks associated with phthalates, a class of chemical additives used in soft vinyl children's toys. People familiar with ACSH's record on other issues were not at all surprised when the blue-ribbon committee concluded that phthalates were safe. The committee's real purpose, after all, was to transfer the prestige of science onto the chemicals that ACSH was defending.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Testimonial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00B050"/>
                </a:solidFill>
              </a:rPr>
              <a:t>Testimonial - is a specific type of transfer device in which admired individuals give their endorsement to an idea, product, or cause. </a:t>
            </a:r>
            <a:r>
              <a:rPr lang="en-US" dirty="0" smtClean="0"/>
              <a:t>Cereal companies put the pictures of famous athletes on their cereal boxes, politicians seek out the support of popular actors, and activist groups invite celebrities to speak at their rallies. Sometimes testimonials are transparently obvious. </a:t>
            </a:r>
            <a:r>
              <a:rPr lang="en-US" dirty="0" smtClean="0">
                <a:solidFill>
                  <a:srgbClr val="FF0000"/>
                </a:solidFill>
              </a:rPr>
              <a:t>Whenever they are used, however, the IPA recommends asking questions such as the following: Why should we regard this person (or organization or publication) as a source of trustworthy information on the subject in question? What does the idea amount to on its own merits, without the benefit of the testimonial?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 Folks</a:t>
            </a:r>
            <a:endParaRPr lang="en-US" dirty="0"/>
          </a:p>
        </p:txBody>
      </p:sp>
      <p:sp>
        <p:nvSpPr>
          <p:cNvPr id="3" name="Content Placeholder 2"/>
          <p:cNvSpPr>
            <a:spLocks noGrp="1"/>
          </p:cNvSpPr>
          <p:nvPr>
            <p:ph sz="quarter" idx="1"/>
          </p:nvPr>
        </p:nvSpPr>
        <p:spPr/>
        <p:txBody>
          <a:bodyPr/>
          <a:lstStyle/>
          <a:p>
            <a:r>
              <a:rPr lang="en-US" dirty="0" err="1" smtClean="0">
                <a:solidFill>
                  <a:srgbClr val="00B050"/>
                </a:solidFill>
              </a:rPr>
              <a:t>Plainfolks</a:t>
            </a:r>
            <a:r>
              <a:rPr lang="en-US" dirty="0" smtClean="0">
                <a:solidFill>
                  <a:srgbClr val="00B050"/>
                </a:solidFill>
              </a:rPr>
              <a:t> - is a device that attempts to prove that the speaker is "of the people." </a:t>
            </a:r>
            <a:r>
              <a:rPr lang="en-US" dirty="0" smtClean="0"/>
              <a:t>Even a geeky multibillionaire like Bill Gates tries to convey the impression that he's just a regular guy who enjoys fast food and popular movies. Politicians also use the "plain folks" device to excess: George Bush insisting he eats pork rinds; Hillary Clinton slipping into a southern accent. Virtually every member of the U.S. Senate is a millionaire, but you wouldn't know it from the way they present themselves.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127</TotalTime>
  <Words>1388</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Propaganda Terms</vt:lpstr>
      <vt:lpstr>What is Propaganda?</vt:lpstr>
      <vt:lpstr>Why Propaganda?</vt:lpstr>
      <vt:lpstr>Types of Propaganda:</vt:lpstr>
      <vt:lpstr>Name Calling</vt:lpstr>
      <vt:lpstr>Glittering Generalities</vt:lpstr>
      <vt:lpstr>Transfer</vt:lpstr>
      <vt:lpstr>Testimonial </vt:lpstr>
      <vt:lpstr>Plain Folks</vt:lpstr>
      <vt:lpstr>Card Stacking</vt:lpstr>
      <vt:lpstr>Bandwagon</vt:lpstr>
      <vt:lpstr>Our Goals</vt:lpstr>
      <vt:lpstr>Euphemism</vt:lpstr>
      <vt:lpstr>Fear</vt:lpstr>
      <vt:lpstr>Rewards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Propaganda Terms</dc:title>
  <dc:creator>hp</dc:creator>
  <cp:lastModifiedBy>hp</cp:lastModifiedBy>
  <cp:revision>10</cp:revision>
  <dcterms:created xsi:type="dcterms:W3CDTF">2012-04-16T19:17:51Z</dcterms:created>
  <dcterms:modified xsi:type="dcterms:W3CDTF">2012-09-29T19:25:39Z</dcterms:modified>
</cp:coreProperties>
</file>