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64" r:id="rId5"/>
    <p:sldId id="265"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1D54DF-4CD2-48E7-9ABE-D943D1957929}" type="datetimeFigureOut">
              <a:rPr lang="en-US" smtClean="0"/>
              <a:pPr/>
              <a:t>5/6/2013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C13088-3020-4DEB-A121-BA0A08B634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D54DF-4CD2-48E7-9ABE-D943D195792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13088-3020-4DEB-A121-BA0A08B634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C13088-3020-4DEB-A121-BA0A08B634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D54DF-4CD2-48E7-9ABE-D943D195792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1D54DF-4CD2-48E7-9ABE-D943D195792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C13088-3020-4DEB-A121-BA0A08B634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81D54DF-4CD2-48E7-9ABE-D943D1957929}" type="datetimeFigureOut">
              <a:rPr lang="en-US" smtClean="0"/>
              <a:pPr/>
              <a:t>5/6/2013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C13088-3020-4DEB-A121-BA0A08B634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81D54DF-4CD2-48E7-9ABE-D943D1957929}"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13088-3020-4DEB-A121-BA0A08B634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1D54DF-4CD2-48E7-9ABE-D943D1957929}" type="datetimeFigureOut">
              <a:rPr lang="en-US" smtClean="0"/>
              <a:pPr/>
              <a:t>5/6/2013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C13088-3020-4DEB-A121-BA0A08B634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1D54DF-4CD2-48E7-9ABE-D943D1957929}"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C13088-3020-4DEB-A121-BA0A08B634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81D54DF-4CD2-48E7-9ABE-D943D1957929}"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C13088-3020-4DEB-A121-BA0A08B634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C13088-3020-4DEB-A121-BA0A08B634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81D54DF-4CD2-48E7-9ABE-D943D1957929}" type="datetimeFigureOut">
              <a:rPr lang="en-US" smtClean="0"/>
              <a:pPr/>
              <a:t>5/6/2013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C13088-3020-4DEB-A121-BA0A08B634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81D54DF-4CD2-48E7-9ABE-D943D1957929}" type="datetimeFigureOut">
              <a:rPr lang="en-US" smtClean="0"/>
              <a:pPr/>
              <a:t>5/6/2013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81D54DF-4CD2-48E7-9ABE-D943D1957929}" type="datetimeFigureOut">
              <a:rPr lang="en-US" smtClean="0"/>
              <a:pPr/>
              <a:t>5/6/2013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C13088-3020-4DEB-A121-BA0A08B634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wl.english.purdue.edu/owl/resource/545/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sz="quarter" idx="1"/>
          </p:nvPr>
        </p:nvSpPr>
        <p:spPr/>
        <p:txBody>
          <a:bodyPr/>
          <a:lstStyle/>
          <a:p>
            <a:r>
              <a:rPr lang="en-US" dirty="0" smtClean="0"/>
              <a:t>In our story so far, which character or situation has been the most interesting to you? Why?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One paragraph at a time</a:t>
            </a:r>
            <a:endParaRPr lang="en-US" dirty="0"/>
          </a:p>
        </p:txBody>
      </p:sp>
      <p:sp>
        <p:nvSpPr>
          <p:cNvPr id="2" name="Title 1"/>
          <p:cNvSpPr>
            <a:spLocks noGrp="1"/>
          </p:cNvSpPr>
          <p:nvPr>
            <p:ph type="ctrTitle"/>
          </p:nvPr>
        </p:nvSpPr>
        <p:spPr/>
        <p:txBody>
          <a:bodyPr/>
          <a:lstStyle/>
          <a:p>
            <a:r>
              <a:rPr lang="en-US" dirty="0" smtClean="0"/>
              <a:t>Beginning Your Essay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Crucial Vocabulary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Theme:  </a:t>
            </a:r>
            <a:r>
              <a:rPr lang="en-US" i="1" dirty="0" smtClean="0"/>
              <a:t>theme</a:t>
            </a:r>
            <a:r>
              <a:rPr lang="en-US" dirty="0" smtClean="0"/>
              <a:t> is an idea or concept that is central to a story, which can often be summed in a single word</a:t>
            </a:r>
          </a:p>
          <a:p>
            <a:endParaRPr lang="en-US" dirty="0" smtClean="0"/>
          </a:p>
          <a:p>
            <a:endParaRPr lang="en-US" dirty="0" smtClean="0"/>
          </a:p>
          <a:p>
            <a:r>
              <a:rPr lang="en-US" dirty="0" smtClean="0"/>
              <a:t>Analysis (paper):An </a:t>
            </a:r>
            <a:r>
              <a:rPr lang="en-US" b="1" dirty="0" smtClean="0"/>
              <a:t>analytical</a:t>
            </a:r>
            <a:r>
              <a:rPr lang="en-US" dirty="0" smtClean="0"/>
              <a:t> paper breaks down an issue or an idea into its component parts, evaluates the issue or idea, and presents this breakdown and evaluation to the audience.</a:t>
            </a:r>
          </a:p>
          <a:p>
            <a:endParaRPr lang="en-US" dirty="0" smtClean="0"/>
          </a:p>
          <a:p>
            <a:endParaRPr lang="en-US" dirty="0" smtClean="0"/>
          </a:p>
          <a:p>
            <a:r>
              <a:rPr lang="en-US" dirty="0" smtClean="0"/>
              <a:t>Thesis: a one- or two-sentence condensation of the argument or analysis that is to follow. We refer to that condensation as a thesis statement.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a thesis be?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1. Your thesis statement should be specific—it should cover only what you will discuss in your paper and should be supported with specific evidence.</a:t>
            </a:r>
          </a:p>
          <a:p>
            <a:endParaRPr lang="en-US" dirty="0" smtClean="0"/>
          </a:p>
          <a:p>
            <a:r>
              <a:rPr lang="en-US" dirty="0" smtClean="0"/>
              <a:t>2. The thesis statement usually appears at the end of the first paragraph of a paper.</a:t>
            </a:r>
          </a:p>
          <a:p>
            <a:endParaRPr lang="en-US" dirty="0" smtClean="0"/>
          </a:p>
          <a:p>
            <a:r>
              <a:rPr lang="en-US" dirty="0" smtClean="0"/>
              <a:t>3. Your topic may change as you write, so you may need to revise your thesis statement to reflect exactly what you have discussed in the paper.</a:t>
            </a:r>
          </a:p>
          <a:p>
            <a:pPr>
              <a:buNone/>
            </a:pPr>
            <a:endParaRPr lang="en-US" dirty="0" smtClean="0"/>
          </a:p>
          <a:p>
            <a:pPr>
              <a:buNone/>
            </a:pPr>
            <a:r>
              <a:rPr lang="en-US" dirty="0" smtClean="0">
                <a:hlinkClick r:id="rId2"/>
              </a:rPr>
              <a:t>http://owl.english.purdue.edu/owl/resource/545/1/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If you have an assigned topic, one method is to turn your topic into a question, and have your thesis answer the question. </a:t>
            </a:r>
          </a:p>
          <a:p>
            <a:r>
              <a:rPr lang="en-US" dirty="0" smtClean="0"/>
              <a:t>For example: </a:t>
            </a:r>
            <a:r>
              <a:rPr lang="en-US" i="1" dirty="0" smtClean="0">
                <a:solidFill>
                  <a:srgbClr val="00B050"/>
                </a:solidFill>
              </a:rPr>
              <a:t>How is the theme of “empathy”, “compassion” and “tolerance” represented in </a:t>
            </a:r>
            <a:r>
              <a:rPr lang="en-US" i="1" u="sng" dirty="0" smtClean="0">
                <a:solidFill>
                  <a:srgbClr val="00B050"/>
                </a:solidFill>
              </a:rPr>
              <a:t>To Kill a Mockingbird</a:t>
            </a:r>
            <a:r>
              <a:rPr lang="en-US" i="1" dirty="0" smtClean="0">
                <a:solidFill>
                  <a:srgbClr val="00B050"/>
                </a:solidFill>
              </a:rPr>
              <a:t>?</a:t>
            </a:r>
          </a:p>
          <a:p>
            <a:r>
              <a:rPr lang="en-US" dirty="0" smtClean="0"/>
              <a:t>For example: </a:t>
            </a:r>
            <a:r>
              <a:rPr lang="en-US" i="1" dirty="0" smtClean="0">
                <a:solidFill>
                  <a:srgbClr val="00B050"/>
                </a:solidFill>
              </a:rPr>
              <a:t>How is the theme of “climbing into one’s skin” represented in </a:t>
            </a:r>
            <a:r>
              <a:rPr lang="en-US" i="1" u="sng" dirty="0" smtClean="0">
                <a:solidFill>
                  <a:srgbClr val="00B050"/>
                </a:solidFill>
              </a:rPr>
              <a:t>To Kill a Mockingbird</a:t>
            </a:r>
            <a:r>
              <a:rPr lang="en-US" i="1" dirty="0" smtClean="0">
                <a:solidFill>
                  <a:srgbClr val="00B050"/>
                </a:solidFill>
              </a:rPr>
              <a:t>?</a:t>
            </a:r>
            <a:endParaRPr lang="en-US" i="1" dirty="0" smtClean="0"/>
          </a:p>
          <a:p>
            <a:r>
              <a:rPr lang="en-US" dirty="0" smtClean="0"/>
              <a:t>Answer (Thesis statement):  </a:t>
            </a:r>
            <a:r>
              <a:rPr lang="en-US" i="1" dirty="0" smtClean="0">
                <a:solidFill>
                  <a:srgbClr val="00B050"/>
                </a:solidFill>
              </a:rPr>
              <a:t>The theme of empathy is represented as the narrator, Scout, attempts to understand the actions of several other characters in the novel. </a:t>
            </a:r>
          </a:p>
          <a:p>
            <a:r>
              <a:rPr lang="en-US" dirty="0" smtClean="0"/>
              <a:t>Answer (Thesis statement): </a:t>
            </a:r>
            <a:r>
              <a:rPr lang="en-US" i="1" dirty="0" smtClean="0">
                <a:solidFill>
                  <a:srgbClr val="00B050"/>
                </a:solidFill>
              </a:rPr>
              <a:t>By analyzing the trial scene in the novel, we can see how the theme of “climbing into one’s skin” is represented as several characters attempt to understand the actions of other characters. </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begin…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By using your warm-up from today and the other resources you’ve compiled while reading this novel, answer the question below as specifically as you can in order to create your thesis. (These are sample questions, try and come up with your own question to answer) </a:t>
            </a:r>
          </a:p>
          <a:p>
            <a:endParaRPr lang="en-US" i="1" dirty="0" smtClean="0"/>
          </a:p>
          <a:p>
            <a:r>
              <a:rPr lang="en-US" i="1" dirty="0" smtClean="0"/>
              <a:t>How is the theme of “empathy”  “compassion” and “tolerance” represented in </a:t>
            </a:r>
            <a:r>
              <a:rPr lang="en-US" i="1" u="sng" dirty="0" smtClean="0"/>
              <a:t>To Kill a Mockingbird</a:t>
            </a:r>
            <a:r>
              <a:rPr lang="en-US" i="1" dirty="0" smtClean="0"/>
              <a:t>?</a:t>
            </a:r>
          </a:p>
          <a:p>
            <a:endParaRPr lang="en-US" i="1" dirty="0" smtClean="0"/>
          </a:p>
          <a:p>
            <a:r>
              <a:rPr lang="en-US" i="1" dirty="0" smtClean="0"/>
              <a:t>How is the theme of “climbing in one’s skin” represented </a:t>
            </a:r>
            <a:r>
              <a:rPr lang="en-US" i="1" u="sng" dirty="0" smtClean="0"/>
              <a:t>in To Kill a Mockingbird</a:t>
            </a:r>
            <a:r>
              <a:rPr lang="en-US" i="1" dirty="0" smtClean="0"/>
              <a:t>?</a:t>
            </a:r>
          </a:p>
          <a:p>
            <a:endParaRPr lang="en-US" i="1" dirty="0" smtClean="0"/>
          </a:p>
          <a:p>
            <a:r>
              <a:rPr lang="en-US" i="1" dirty="0" smtClean="0"/>
              <a:t>Answer/Thesis: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536</TotalTime>
  <Words>360</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Warm-up</vt:lpstr>
      <vt:lpstr>Beginning Your Essay</vt:lpstr>
      <vt:lpstr>Crucial Vocabulary</vt:lpstr>
      <vt:lpstr>What should a thesis be?</vt:lpstr>
      <vt:lpstr>How to begin…</vt:lpstr>
      <vt:lpstr>How to begin…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 Your Essay</dc:title>
  <dc:creator>hp</dc:creator>
  <cp:lastModifiedBy>hp</cp:lastModifiedBy>
  <cp:revision>42</cp:revision>
  <dcterms:created xsi:type="dcterms:W3CDTF">2013-05-04T16:02:06Z</dcterms:created>
  <dcterms:modified xsi:type="dcterms:W3CDTF">2013-05-06T10:53:43Z</dcterms:modified>
</cp:coreProperties>
</file>